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 id="2147483703" r:id="rId2"/>
    <p:sldMasterId id="2147483692" r:id="rId3"/>
  </p:sldMasterIdLst>
  <p:notesMasterIdLst>
    <p:notesMasterId r:id="rId6"/>
  </p:notesMasterIdLst>
  <p:sldIdLst>
    <p:sldId id="351" r:id="rId4"/>
    <p:sldId id="354" r:id="rId5"/>
  </p:sldIdLst>
  <p:sldSz cx="9144000" cy="6858000" type="screen4x3"/>
  <p:notesSz cx="7099300" cy="9385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EEEF"/>
    <a:srgbClr val="EDF07C"/>
    <a:srgbClr val="7CD406"/>
    <a:srgbClr val="F793EB"/>
    <a:srgbClr val="9C5BCD"/>
    <a:srgbClr val="00B09B"/>
    <a:srgbClr val="90F707"/>
    <a:srgbClr val="C5FB7D"/>
    <a:srgbClr val="0D95BC"/>
    <a:srgbClr val="2B32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796EB9-867E-4537-94A0-0CB5A9C7E4EF}" v="37" dt="2024-08-15T14:28:58.7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80" autoAdjust="0"/>
    <p:restoredTop sz="86389" autoAdjust="0"/>
  </p:normalViewPr>
  <p:slideViewPr>
    <p:cSldViewPr snapToGrid="0" showGuides="1">
      <p:cViewPr>
        <p:scale>
          <a:sx n="110" d="100"/>
          <a:sy n="110" d="100"/>
        </p:scale>
        <p:origin x="1210" y="-2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ra Brown-Ogilvie" userId="77f6c629-1403-42d8-b460-e16531f01483" providerId="ADAL" clId="{BC796EB9-867E-4537-94A0-0CB5A9C7E4EF}"/>
    <pc:docChg chg="undo custSel modSld">
      <pc:chgData name="Tara Brown-Ogilvie" userId="77f6c629-1403-42d8-b460-e16531f01483" providerId="ADAL" clId="{BC796EB9-867E-4537-94A0-0CB5A9C7E4EF}" dt="2024-08-15T14:28:58.736" v="20" actId="5736"/>
      <pc:docMkLst>
        <pc:docMk/>
      </pc:docMkLst>
      <pc:sldChg chg="modSp mod">
        <pc:chgData name="Tara Brown-Ogilvie" userId="77f6c629-1403-42d8-b460-e16531f01483" providerId="ADAL" clId="{BC796EB9-867E-4537-94A0-0CB5A9C7E4EF}" dt="2024-08-15T14:28:58.736" v="20" actId="5736"/>
        <pc:sldMkLst>
          <pc:docMk/>
          <pc:sldMk cId="1043274079" sldId="351"/>
        </pc:sldMkLst>
        <pc:graphicFrameChg chg="mod">
          <ac:chgData name="Tara Brown-Ogilvie" userId="77f6c629-1403-42d8-b460-e16531f01483" providerId="ADAL" clId="{BC796EB9-867E-4537-94A0-0CB5A9C7E4EF}" dt="2024-08-15T14:28:58.736" v="20" actId="5736"/>
          <ac:graphicFrameMkLst>
            <pc:docMk/>
            <pc:sldMk cId="1043274079" sldId="351"/>
            <ac:graphicFrameMk id="75" creationId="{0423C3C9-C33B-4F93-8E75-5D5FC9FFADBE}"/>
          </ac:graphicFrameMkLst>
        </pc:graphicFrameChg>
        <pc:graphicFrameChg chg="mod">
          <ac:chgData name="Tara Brown-Ogilvie" userId="77f6c629-1403-42d8-b460-e16531f01483" providerId="ADAL" clId="{BC796EB9-867E-4537-94A0-0CB5A9C7E4EF}" dt="2024-08-15T14:06:35.090" v="15" actId="207"/>
          <ac:graphicFrameMkLst>
            <pc:docMk/>
            <pc:sldMk cId="1043274079" sldId="351"/>
            <ac:graphicFrameMk id="96" creationId="{E0D121D2-2841-4ACF-BBBC-EC21563B99A6}"/>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Series 1</c:v>
                </c:pt>
              </c:strCache>
            </c:strRef>
          </c:tx>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extLst>
              <c:ext xmlns:c16="http://schemas.microsoft.com/office/drawing/2014/chart" uri="{C3380CC4-5D6E-409C-BE32-E72D297353CC}">
                <c16:uniqueId val="{00000001-F644-4CF2-95DD-E90F71C3B474}"/>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extLst>
              <c:ext xmlns:c16="http://schemas.microsoft.com/office/drawing/2014/chart" uri="{C3380CC4-5D6E-409C-BE32-E72D297353CC}">
                <c16:uniqueId val="{00000003-F644-4CF2-95DD-E90F71C3B474}"/>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c:spPr>
            <c:extLst>
              <c:ext xmlns:c16="http://schemas.microsoft.com/office/drawing/2014/chart" uri="{C3380CC4-5D6E-409C-BE32-E72D297353CC}">
                <c16:uniqueId val="{00000005-F644-4CF2-95DD-E90F71C3B474}"/>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c:spPr>
            <c:extLst>
              <c:ext xmlns:c16="http://schemas.microsoft.com/office/drawing/2014/chart" uri="{C3380CC4-5D6E-409C-BE32-E72D297353CC}">
                <c16:uniqueId val="{00000007-F644-4CF2-95DD-E90F71C3B474}"/>
              </c:ext>
            </c:extLst>
          </c:dPt>
          <c:dLbls>
            <c:spPr>
              <a:noFill/>
              <a:ln>
                <a:noFill/>
              </a:ln>
              <a:effectLst/>
            </c:spPr>
            <c:txPr>
              <a:bodyPr rot="0" spcFirstLastPara="1" vertOverflow="ellipsis" vert="horz" wrap="square" anchor="ctr" anchorCtr="1"/>
              <a:lstStyle/>
              <a:p>
                <a:pPr>
                  <a:defRPr sz="1197" b="1" i="0" u="none" strike="noStrike" kern="1200" baseline="0">
                    <a:solidFill>
                      <a:schemeClr val="tx1"/>
                    </a:solidFill>
                    <a:latin typeface="Arial Black" panose="020B0A04020102020204" pitchFamily="34" charset="0"/>
                    <a:ea typeface="+mn-ea"/>
                    <a:cs typeface="+mn-cs"/>
                  </a:defRPr>
                </a:pPr>
                <a:endParaRPr lang="en-US"/>
              </a:p>
            </c:txPr>
            <c:dLblPos val="outEnd"/>
            <c:showLegendKey val="0"/>
            <c:showVal val="1"/>
            <c:showCatName val="0"/>
            <c:showSerName val="0"/>
            <c:showPercent val="0"/>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Sheet1!$A$2:$A$5</c:f>
              <c:strCache>
                <c:ptCount val="4"/>
                <c:pt idx="0">
                  <c:v>55-64</c:v>
                </c:pt>
                <c:pt idx="1">
                  <c:v>65-75</c:v>
                </c:pt>
                <c:pt idx="2">
                  <c:v>76-85</c:v>
                </c:pt>
                <c:pt idx="3">
                  <c:v>85+</c:v>
                </c:pt>
              </c:strCache>
            </c:strRef>
          </c:cat>
          <c:val>
            <c:numRef>
              <c:f>Sheet1!$B$2:$B$5</c:f>
              <c:numCache>
                <c:formatCode>0%</c:formatCode>
                <c:ptCount val="4"/>
                <c:pt idx="0">
                  <c:v>0.42</c:v>
                </c:pt>
                <c:pt idx="1">
                  <c:v>0.375</c:v>
                </c:pt>
                <c:pt idx="2">
                  <c:v>0.15</c:v>
                </c:pt>
                <c:pt idx="3">
                  <c:v>4.7E-2</c:v>
                </c:pt>
              </c:numCache>
            </c:numRef>
          </c:val>
          <c:extLst>
            <c:ext xmlns:c16="http://schemas.microsoft.com/office/drawing/2014/chart" uri="{C3380CC4-5D6E-409C-BE32-E72D297353CC}">
              <c16:uniqueId val="{00000000-0838-401F-BEA0-4516E2A5D235}"/>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0"/>
        <c:txPr>
          <a:bodyPr rot="0" spcFirstLastPara="1" vertOverflow="ellipsis" vert="horz" wrap="square" anchor="ctr" anchorCtr="1"/>
          <a:lstStyle/>
          <a:p>
            <a:pPr>
              <a:defRPr sz="1197" b="0" i="0" u="none" strike="noStrike" kern="1200" baseline="0">
                <a:solidFill>
                  <a:schemeClr val="tx1"/>
                </a:solidFill>
                <a:latin typeface="Arial Black" panose="020B0A04020102020204" pitchFamily="34" charset="0"/>
                <a:ea typeface="+mn-ea"/>
                <a:cs typeface="+mn-cs"/>
              </a:defRPr>
            </a:pPr>
            <a:endParaRPr lang="en-US"/>
          </a:p>
        </c:txPr>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Black" panose="020B0A040201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aseline="0">
          <a:latin typeface="Arial Black" panose="020B0A040201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410227778740875"/>
          <c:y val="0.18030861538132875"/>
          <c:w val="0.63887024443043361"/>
          <c:h val="0.72030908897289814"/>
        </c:manualLayout>
      </c:layout>
      <c:barChart>
        <c:barDir val="bar"/>
        <c:grouping val="clustered"/>
        <c:varyColors val="0"/>
        <c:ser>
          <c:idx val="0"/>
          <c:order val="0"/>
          <c:tx>
            <c:strRef>
              <c:f>Sheet1!$B$1</c:f>
              <c:strCache>
                <c:ptCount val="1"/>
                <c:pt idx="0">
                  <c:v>Series 1</c:v>
                </c:pt>
              </c:strCache>
            </c:strRef>
          </c:tx>
          <c:spPr>
            <a:solidFill>
              <a:schemeClr val="tx2">
                <a:lumMod val="90000"/>
                <a:lumOff val="10000"/>
              </a:schemeClr>
            </a:solidFill>
            <a:ln>
              <a:noFill/>
            </a:ln>
            <a:effectLst/>
          </c:spPr>
          <c:invertIfNegative val="0"/>
          <c:dPt>
            <c:idx val="0"/>
            <c:invertIfNegative val="0"/>
            <c:bubble3D val="0"/>
            <c:spPr>
              <a:solidFill>
                <a:schemeClr val="tx2">
                  <a:lumMod val="90000"/>
                  <a:lumOff val="10000"/>
                </a:schemeClr>
              </a:solidFill>
              <a:ln>
                <a:noFill/>
              </a:ln>
              <a:effectLst/>
            </c:spPr>
            <c:extLst>
              <c:ext xmlns:c16="http://schemas.microsoft.com/office/drawing/2014/chart" uri="{C3380CC4-5D6E-409C-BE32-E72D297353CC}">
                <c16:uniqueId val="{00000000-1B40-4876-9ACC-B64826C5DE11}"/>
              </c:ext>
            </c:extLst>
          </c:dPt>
          <c:dPt>
            <c:idx val="2"/>
            <c:invertIfNegative val="0"/>
            <c:bubble3D val="0"/>
            <c:spPr>
              <a:solidFill>
                <a:schemeClr val="tx2">
                  <a:lumMod val="90000"/>
                  <a:lumOff val="10000"/>
                </a:schemeClr>
              </a:solidFill>
              <a:ln>
                <a:noFill/>
              </a:ln>
              <a:effectLst/>
            </c:spPr>
            <c:extLst>
              <c:ext xmlns:c16="http://schemas.microsoft.com/office/drawing/2014/chart" uri="{C3380CC4-5D6E-409C-BE32-E72D297353CC}">
                <c16:uniqueId val="{00000002-1B40-4876-9ACC-B64826C5DE11}"/>
              </c:ext>
            </c:extLst>
          </c:dPt>
          <c:dPt>
            <c:idx val="3"/>
            <c:invertIfNegative val="0"/>
            <c:bubble3D val="0"/>
            <c:spPr>
              <a:solidFill>
                <a:schemeClr val="accent5">
                  <a:lumMod val="50000"/>
                </a:schemeClr>
              </a:solidFill>
              <a:ln>
                <a:noFill/>
              </a:ln>
              <a:effectLst/>
            </c:spPr>
            <c:extLst>
              <c:ext xmlns:c16="http://schemas.microsoft.com/office/drawing/2014/chart" uri="{C3380CC4-5D6E-409C-BE32-E72D297353CC}">
                <c16:uniqueId val="{00000003-1B40-4876-9ACC-B64826C5DE11}"/>
              </c:ext>
            </c:extLst>
          </c:dPt>
          <c:dPt>
            <c:idx val="4"/>
            <c:invertIfNegative val="0"/>
            <c:bubble3D val="0"/>
            <c:spPr>
              <a:solidFill>
                <a:schemeClr val="accent5">
                  <a:lumMod val="50000"/>
                </a:schemeClr>
              </a:solidFill>
              <a:ln>
                <a:noFill/>
              </a:ln>
              <a:effectLst/>
            </c:spPr>
            <c:extLst>
              <c:ext xmlns:c16="http://schemas.microsoft.com/office/drawing/2014/chart" uri="{C3380CC4-5D6E-409C-BE32-E72D297353CC}">
                <c16:uniqueId val="{00000004-1B40-4876-9ACC-B64826C5DE11}"/>
              </c:ext>
            </c:extLst>
          </c:dPt>
          <c:dPt>
            <c:idx val="5"/>
            <c:invertIfNegative val="0"/>
            <c:bubble3D val="0"/>
            <c:spPr>
              <a:solidFill>
                <a:schemeClr val="accent5">
                  <a:lumMod val="50000"/>
                </a:schemeClr>
              </a:solidFill>
              <a:ln>
                <a:noFill/>
              </a:ln>
              <a:effectLst/>
            </c:spPr>
            <c:extLst>
              <c:ext xmlns:c16="http://schemas.microsoft.com/office/drawing/2014/chart" uri="{C3380CC4-5D6E-409C-BE32-E72D297353CC}">
                <c16:uniqueId val="{00000005-1B40-4876-9ACC-B64826C5DE11}"/>
              </c:ext>
            </c:extLst>
          </c:dPt>
          <c:dPt>
            <c:idx val="6"/>
            <c:invertIfNegative val="0"/>
            <c:bubble3D val="0"/>
            <c:spPr>
              <a:solidFill>
                <a:schemeClr val="accent5">
                  <a:lumMod val="50000"/>
                </a:schemeClr>
              </a:solidFill>
              <a:ln>
                <a:noFill/>
              </a:ln>
              <a:effectLst/>
            </c:spPr>
            <c:extLst>
              <c:ext xmlns:c16="http://schemas.microsoft.com/office/drawing/2014/chart" uri="{C3380CC4-5D6E-409C-BE32-E72D297353CC}">
                <c16:uniqueId val="{00000006-1B40-4876-9ACC-B64826C5DE11}"/>
              </c:ext>
            </c:extLst>
          </c:dPt>
          <c:dLbls>
            <c:dLbl>
              <c:idx val="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0-1B40-4876-9ACC-B64826C5DE11}"/>
                </c:ext>
              </c:extLst>
            </c:dLbl>
            <c:dLbl>
              <c:idx val="1"/>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C-4E51-4311-9594-9F1643995EEE}"/>
                </c:ext>
              </c:extLst>
            </c:dLbl>
            <c:dLbl>
              <c:idx val="2"/>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2-1B40-4876-9ACC-B64826C5DE11}"/>
                </c:ext>
              </c:extLst>
            </c:dLbl>
            <c:dLbl>
              <c:idx val="3"/>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3-1B40-4876-9ACC-B64826C5DE11}"/>
                </c:ext>
              </c:extLst>
            </c:dLbl>
            <c:dLbl>
              <c:idx val="4"/>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4-1B40-4876-9ACC-B64826C5DE11}"/>
                </c:ext>
              </c:extLst>
            </c:dLbl>
            <c:dLbl>
              <c:idx val="5"/>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5-1B40-4876-9ACC-B64826C5DE11}"/>
                </c:ext>
              </c:extLst>
            </c:dLbl>
            <c:dLbl>
              <c:idx val="6"/>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6-1B40-4876-9ACC-B64826C5DE1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Sheet1!$A$2:$A$8</c:f>
              <c:strCache>
                <c:ptCount val="7"/>
                <c:pt idx="0">
                  <c:v>Totally Blind </c:v>
                </c:pt>
                <c:pt idx="1">
                  <c:v>Low Vision </c:v>
                </c:pt>
                <c:pt idx="2">
                  <c:v>Legally Blind</c:v>
                </c:pt>
                <c:pt idx="3">
                  <c:v>Profoundly Deaf</c:v>
                </c:pt>
                <c:pt idx="4">
                  <c:v>Moderate/Severe </c:v>
                </c:pt>
                <c:pt idx="5">
                  <c:v>Mild to Moderate</c:v>
                </c:pt>
                <c:pt idx="6">
                  <c:v>Other</c:v>
                </c:pt>
              </c:strCache>
            </c:strRef>
          </c:cat>
          <c:val>
            <c:numRef>
              <c:f>Sheet1!$B$2:$B$8</c:f>
              <c:numCache>
                <c:formatCode>0%</c:formatCode>
                <c:ptCount val="7"/>
                <c:pt idx="0">
                  <c:v>0.22</c:v>
                </c:pt>
                <c:pt idx="1">
                  <c:v>0.25</c:v>
                </c:pt>
                <c:pt idx="2">
                  <c:v>0.52</c:v>
                </c:pt>
                <c:pt idx="3">
                  <c:v>0.25</c:v>
                </c:pt>
                <c:pt idx="4">
                  <c:v>0.31</c:v>
                </c:pt>
                <c:pt idx="5">
                  <c:v>0.36</c:v>
                </c:pt>
                <c:pt idx="6">
                  <c:v>0.08</c:v>
                </c:pt>
              </c:numCache>
            </c:numRef>
          </c:val>
          <c:extLst>
            <c:ext xmlns:c16="http://schemas.microsoft.com/office/drawing/2014/chart" uri="{C3380CC4-5D6E-409C-BE32-E72D297353CC}">
              <c16:uniqueId val="{00000000-4B40-4505-80FB-219B6B902C07}"/>
            </c:ext>
          </c:extLst>
        </c:ser>
        <c:dLbls>
          <c:showLegendKey val="0"/>
          <c:showVal val="0"/>
          <c:showCatName val="0"/>
          <c:showSerName val="0"/>
          <c:showPercent val="0"/>
          <c:showBubbleSize val="0"/>
        </c:dLbls>
        <c:gapWidth val="100"/>
        <c:axId val="1709047119"/>
        <c:axId val="1663523439"/>
      </c:barChart>
      <c:catAx>
        <c:axId val="1709047119"/>
        <c:scaling>
          <c:orientation val="maxMin"/>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3523439"/>
        <c:crosses val="autoZero"/>
        <c:auto val="1"/>
        <c:lblAlgn val="ctr"/>
        <c:lblOffset val="100"/>
        <c:noMultiLvlLbl val="0"/>
      </c:catAx>
      <c:valAx>
        <c:axId val="1663523439"/>
        <c:scaling>
          <c:orientation val="minMax"/>
          <c:max val="1.2"/>
          <c:min val="0"/>
        </c:scaling>
        <c:delete val="0"/>
        <c:axPos val="t"/>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70904711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962962962962962"/>
          <c:y val="9.2592592592592587E-3"/>
          <c:w val="0.79629629629629628"/>
          <c:h val="0.79629629629629628"/>
        </c:manualLayout>
      </c:layout>
      <c:doughnutChart>
        <c:varyColors val="1"/>
        <c:ser>
          <c:idx val="0"/>
          <c:order val="0"/>
          <c:tx>
            <c:strRef>
              <c:f>Sheet1!$B$1</c:f>
              <c:strCache>
                <c:ptCount val="1"/>
                <c:pt idx="0">
                  <c:v>Sales</c:v>
                </c:pt>
              </c:strCache>
            </c:strRef>
          </c:tx>
          <c:dPt>
            <c:idx val="0"/>
            <c:bubble3D val="0"/>
            <c:spPr>
              <a:solidFill>
                <a:srgbClr val="92D050"/>
              </a:solidFill>
              <a:ln>
                <a:noFill/>
              </a:ln>
              <a:effectLst/>
            </c:spPr>
            <c:extLst>
              <c:ext xmlns:c16="http://schemas.microsoft.com/office/drawing/2014/chart" uri="{C3380CC4-5D6E-409C-BE32-E72D297353CC}">
                <c16:uniqueId val="{00000001-E4C5-4AE5-AEC8-98DEDDD5AA37}"/>
              </c:ext>
            </c:extLst>
          </c:dPt>
          <c:dPt>
            <c:idx val="1"/>
            <c:bubble3D val="0"/>
            <c:spPr>
              <a:solidFill>
                <a:schemeClr val="bg2"/>
              </a:solidFill>
              <a:ln>
                <a:noFill/>
              </a:ln>
              <a:effectLst/>
            </c:spPr>
            <c:extLst>
              <c:ext xmlns:c16="http://schemas.microsoft.com/office/drawing/2014/chart" uri="{C3380CC4-5D6E-409C-BE32-E72D297353CC}">
                <c16:uniqueId val="{00000003-E4C5-4AE5-AEC8-98DEDDD5AA37}"/>
              </c:ext>
            </c:extLst>
          </c:dPt>
          <c:dLbls>
            <c:delete val="1"/>
          </c:dLbls>
          <c:cat>
            <c:strRef>
              <c:f>Sheet1!$A$2:$A$3</c:f>
              <c:strCache>
                <c:ptCount val="2"/>
                <c:pt idx="0">
                  <c:v>Difficulty with Grocery Shopping</c:v>
                </c:pt>
                <c:pt idx="1">
                  <c:v>na</c:v>
                </c:pt>
              </c:strCache>
            </c:strRef>
          </c:cat>
          <c:val>
            <c:numRef>
              <c:f>Sheet1!$B$2:$B$3</c:f>
              <c:numCache>
                <c:formatCode>General</c:formatCode>
                <c:ptCount val="2"/>
                <c:pt idx="0">
                  <c:v>67</c:v>
                </c:pt>
                <c:pt idx="1">
                  <c:v>33</c:v>
                </c:pt>
              </c:numCache>
            </c:numRef>
          </c:val>
          <c:extLst>
            <c:ext xmlns:c16="http://schemas.microsoft.com/office/drawing/2014/chart" uri="{C3380CC4-5D6E-409C-BE32-E72D297353CC}">
              <c16:uniqueId val="{00000004-E4C5-4AE5-AEC8-98DEDDD5AA37}"/>
            </c:ext>
          </c:extLst>
        </c:ser>
        <c:dLbls>
          <c:showLegendKey val="0"/>
          <c:showVal val="0"/>
          <c:showCatName val="0"/>
          <c:showSerName val="0"/>
          <c:showPercent val="1"/>
          <c:showBubbleSize val="0"/>
          <c:showLeaderLines val="1"/>
        </c:dLbls>
        <c:firstSliceAng val="0"/>
        <c:holeSize val="51"/>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chemeClr val="accent3">
                  <a:lumMod val="75000"/>
                </a:schemeClr>
              </a:solidFill>
              <a:ln>
                <a:noFill/>
              </a:ln>
              <a:effectLst/>
            </c:spPr>
            <c:extLst>
              <c:ext xmlns:c16="http://schemas.microsoft.com/office/drawing/2014/chart" uri="{C3380CC4-5D6E-409C-BE32-E72D297353CC}">
                <c16:uniqueId val="{00000001-FA3A-48F6-9BEA-3E9B0D1E2C55}"/>
              </c:ext>
            </c:extLst>
          </c:dPt>
          <c:dPt>
            <c:idx val="1"/>
            <c:bubble3D val="0"/>
            <c:spPr>
              <a:solidFill>
                <a:schemeClr val="bg2"/>
              </a:solidFill>
              <a:ln>
                <a:noFill/>
              </a:ln>
              <a:effectLst/>
            </c:spPr>
            <c:extLst>
              <c:ext xmlns:c16="http://schemas.microsoft.com/office/drawing/2014/chart" uri="{C3380CC4-5D6E-409C-BE32-E72D297353CC}">
                <c16:uniqueId val="{00000003-FA3A-48F6-9BEA-3E9B0D1E2C55}"/>
              </c:ext>
            </c:extLst>
          </c:dPt>
          <c:dLbls>
            <c:delete val="1"/>
          </c:dLbls>
          <c:cat>
            <c:strRef>
              <c:f>Sheet1!$A$2:$A$3</c:f>
              <c:strCache>
                <c:ptCount val="2"/>
                <c:pt idx="0">
                  <c:v>Need help to travel</c:v>
                </c:pt>
                <c:pt idx="1">
                  <c:v>na</c:v>
                </c:pt>
              </c:strCache>
            </c:strRef>
          </c:cat>
          <c:val>
            <c:numRef>
              <c:f>Sheet1!$B$2:$B$3</c:f>
              <c:numCache>
                <c:formatCode>General</c:formatCode>
                <c:ptCount val="2"/>
                <c:pt idx="0">
                  <c:v>65</c:v>
                </c:pt>
                <c:pt idx="1">
                  <c:v>35</c:v>
                </c:pt>
              </c:numCache>
            </c:numRef>
          </c:val>
          <c:extLst>
            <c:ext xmlns:c16="http://schemas.microsoft.com/office/drawing/2014/chart" uri="{C3380CC4-5D6E-409C-BE32-E72D297353CC}">
              <c16:uniqueId val="{00000004-FA3A-48F6-9BEA-3E9B0D1E2C55}"/>
            </c:ext>
          </c:extLst>
        </c:ser>
        <c:dLbls>
          <c:showLegendKey val="0"/>
          <c:showVal val="0"/>
          <c:showCatName val="0"/>
          <c:showSerName val="0"/>
          <c:showPercent val="1"/>
          <c:showBubbleSize val="0"/>
          <c:showLeaderLines val="1"/>
        </c:dLbls>
        <c:firstSliceAng val="0"/>
        <c:holeSize val="51"/>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chemeClr val="accent3">
                  <a:lumMod val="50000"/>
                </a:schemeClr>
              </a:solidFill>
              <a:ln>
                <a:noFill/>
              </a:ln>
              <a:effectLst/>
            </c:spPr>
            <c:extLst>
              <c:ext xmlns:c16="http://schemas.microsoft.com/office/drawing/2014/chart" uri="{C3380CC4-5D6E-409C-BE32-E72D297353CC}">
                <c16:uniqueId val="{00000001-3F04-414B-B807-D5095F05865A}"/>
              </c:ext>
            </c:extLst>
          </c:dPt>
          <c:dPt>
            <c:idx val="1"/>
            <c:bubble3D val="0"/>
            <c:spPr>
              <a:solidFill>
                <a:schemeClr val="bg2"/>
              </a:solidFill>
              <a:ln>
                <a:noFill/>
              </a:ln>
              <a:effectLst/>
            </c:spPr>
            <c:extLst>
              <c:ext xmlns:c16="http://schemas.microsoft.com/office/drawing/2014/chart" uri="{C3380CC4-5D6E-409C-BE32-E72D297353CC}">
                <c16:uniqueId val="{00000003-3F04-414B-B807-D5095F05865A}"/>
              </c:ext>
            </c:extLst>
          </c:dPt>
          <c:dLbls>
            <c:delete val="1"/>
          </c:dLbls>
          <c:cat>
            <c:strRef>
              <c:f>Sheet1!$A$2:$A$3</c:f>
              <c:strCache>
                <c:ptCount val="2"/>
                <c:pt idx="0">
                  <c:v>Isolated</c:v>
                </c:pt>
                <c:pt idx="1">
                  <c:v>na</c:v>
                </c:pt>
              </c:strCache>
            </c:strRef>
          </c:cat>
          <c:val>
            <c:numRef>
              <c:f>Sheet1!$B$2:$B$3</c:f>
              <c:numCache>
                <c:formatCode>General</c:formatCode>
                <c:ptCount val="2"/>
                <c:pt idx="0">
                  <c:v>47</c:v>
                </c:pt>
                <c:pt idx="1">
                  <c:v>53</c:v>
                </c:pt>
              </c:numCache>
            </c:numRef>
          </c:val>
          <c:extLst>
            <c:ext xmlns:c16="http://schemas.microsoft.com/office/drawing/2014/chart" uri="{C3380CC4-5D6E-409C-BE32-E72D297353CC}">
              <c16:uniqueId val="{00000004-3F04-414B-B807-D5095F05865A}"/>
            </c:ext>
          </c:extLst>
        </c:ser>
        <c:dLbls>
          <c:showLegendKey val="0"/>
          <c:showVal val="0"/>
          <c:showCatName val="0"/>
          <c:showSerName val="0"/>
          <c:showPercent val="1"/>
          <c:showBubbleSize val="0"/>
          <c:showLeaderLines val="1"/>
        </c:dLbls>
        <c:firstSliceAng val="0"/>
        <c:holeSize val="51"/>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5">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2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255">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4.xml><?xml version="1.0" encoding="utf-8"?>
<cs:chartStyle xmlns:cs="http://schemas.microsoft.com/office/drawing/2012/chartStyle" xmlns:a="http://schemas.openxmlformats.org/drawingml/2006/main" id="255">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5.xml><?xml version="1.0" encoding="utf-8"?>
<cs:chartStyle xmlns:cs="http://schemas.microsoft.com/office/drawing/2012/chartStyle" xmlns:a="http://schemas.openxmlformats.org/drawingml/2006/main" id="255">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6363" cy="470895"/>
          </a:xfrm>
          <a:prstGeom prst="rect">
            <a:avLst/>
          </a:prstGeom>
        </p:spPr>
        <p:txBody>
          <a:bodyPr vert="horz" lIns="94162" tIns="47082" rIns="94162" bIns="47082" rtlCol="0"/>
          <a:lstStyle>
            <a:lvl1pPr algn="l">
              <a:defRPr sz="1300"/>
            </a:lvl1pPr>
          </a:lstStyle>
          <a:p>
            <a:endParaRPr lang="en-US"/>
          </a:p>
        </p:txBody>
      </p:sp>
      <p:sp>
        <p:nvSpPr>
          <p:cNvPr id="3" name="Date Placeholder 2"/>
          <p:cNvSpPr>
            <a:spLocks noGrp="1"/>
          </p:cNvSpPr>
          <p:nvPr>
            <p:ph type="dt" idx="1"/>
          </p:nvPr>
        </p:nvSpPr>
        <p:spPr>
          <a:xfrm>
            <a:off x="4021295" y="1"/>
            <a:ext cx="3076363" cy="470895"/>
          </a:xfrm>
          <a:prstGeom prst="rect">
            <a:avLst/>
          </a:prstGeom>
        </p:spPr>
        <p:txBody>
          <a:bodyPr vert="horz" lIns="94162" tIns="47082" rIns="94162" bIns="47082" rtlCol="0"/>
          <a:lstStyle>
            <a:lvl1pPr algn="r">
              <a:defRPr sz="1300"/>
            </a:lvl1pPr>
          </a:lstStyle>
          <a:p>
            <a:fld id="{3389243F-B1BB-4202-BD78-416ACA555174}" type="datetimeFigureOut">
              <a:rPr lang="en-US" smtClean="0"/>
              <a:t>8/15/2024</a:t>
            </a:fld>
            <a:endParaRPr lang="en-US"/>
          </a:p>
        </p:txBody>
      </p:sp>
      <p:sp>
        <p:nvSpPr>
          <p:cNvPr id="4" name="Slide Image Placeholder 3"/>
          <p:cNvSpPr>
            <a:spLocks noGrp="1" noRot="1" noChangeAspect="1"/>
          </p:cNvSpPr>
          <p:nvPr>
            <p:ph type="sldImg" idx="2"/>
          </p:nvPr>
        </p:nvSpPr>
        <p:spPr>
          <a:xfrm>
            <a:off x="1438275" y="1173163"/>
            <a:ext cx="4222750" cy="3167062"/>
          </a:xfrm>
          <a:prstGeom prst="rect">
            <a:avLst/>
          </a:prstGeom>
          <a:noFill/>
          <a:ln w="12700">
            <a:solidFill>
              <a:prstClr val="black"/>
            </a:solidFill>
          </a:ln>
        </p:spPr>
        <p:txBody>
          <a:bodyPr vert="horz" lIns="94162" tIns="47082" rIns="94162" bIns="47082" rtlCol="0" anchor="ctr"/>
          <a:lstStyle/>
          <a:p>
            <a:endParaRPr lang="en-US"/>
          </a:p>
        </p:txBody>
      </p:sp>
      <p:sp>
        <p:nvSpPr>
          <p:cNvPr id="5" name="Notes Placeholder 4"/>
          <p:cNvSpPr>
            <a:spLocks noGrp="1"/>
          </p:cNvSpPr>
          <p:nvPr>
            <p:ph type="body" sz="quarter" idx="3"/>
          </p:nvPr>
        </p:nvSpPr>
        <p:spPr>
          <a:xfrm>
            <a:off x="709930" y="4516677"/>
            <a:ext cx="5679440" cy="3695462"/>
          </a:xfrm>
          <a:prstGeom prst="rect">
            <a:avLst/>
          </a:prstGeom>
        </p:spPr>
        <p:txBody>
          <a:bodyPr vert="horz" lIns="94162" tIns="47082" rIns="94162" bIns="4708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4406"/>
            <a:ext cx="3076363" cy="470894"/>
          </a:xfrm>
          <a:prstGeom prst="rect">
            <a:avLst/>
          </a:prstGeom>
        </p:spPr>
        <p:txBody>
          <a:bodyPr vert="horz" lIns="94162" tIns="47082" rIns="94162" bIns="47082" rtlCol="0" anchor="b"/>
          <a:lstStyle>
            <a:lvl1pPr algn="l">
              <a:defRPr sz="1300"/>
            </a:lvl1pPr>
          </a:lstStyle>
          <a:p>
            <a:endParaRPr lang="en-US"/>
          </a:p>
        </p:txBody>
      </p:sp>
      <p:sp>
        <p:nvSpPr>
          <p:cNvPr id="7" name="Slide Number Placeholder 6"/>
          <p:cNvSpPr>
            <a:spLocks noGrp="1"/>
          </p:cNvSpPr>
          <p:nvPr>
            <p:ph type="sldNum" sz="quarter" idx="5"/>
          </p:nvPr>
        </p:nvSpPr>
        <p:spPr>
          <a:xfrm>
            <a:off x="4021295" y="8914406"/>
            <a:ext cx="3076363" cy="470894"/>
          </a:xfrm>
          <a:prstGeom prst="rect">
            <a:avLst/>
          </a:prstGeom>
        </p:spPr>
        <p:txBody>
          <a:bodyPr vert="horz" lIns="94162" tIns="47082" rIns="94162" bIns="47082" rtlCol="0" anchor="b"/>
          <a:lstStyle>
            <a:lvl1pPr algn="r">
              <a:defRPr sz="1300"/>
            </a:lvl1pPr>
          </a:lstStyle>
          <a:p>
            <a:fld id="{B68D2766-C49B-4C1A-9FEE-6F146754B02B}" type="slidenum">
              <a:rPr lang="en-US" smtClean="0"/>
              <a:t>‹#›</a:t>
            </a:fld>
            <a:endParaRPr lang="en-US"/>
          </a:p>
        </p:txBody>
      </p:sp>
    </p:spTree>
    <p:extLst>
      <p:ext uri="{BB962C8B-B14F-4D97-AF65-F5344CB8AC3E}">
        <p14:creationId xmlns:p14="http://schemas.microsoft.com/office/powerpoint/2010/main" val="4064041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8D2766-C49B-4C1A-9FEE-6F146754B02B}" type="slidenum">
              <a:rPr lang="en-US" smtClean="0"/>
              <a:t>1</a:t>
            </a:fld>
            <a:endParaRPr lang="en-US"/>
          </a:p>
        </p:txBody>
      </p:sp>
    </p:spTree>
    <p:extLst>
      <p:ext uri="{BB962C8B-B14F-4D97-AF65-F5344CB8AC3E}">
        <p14:creationId xmlns:p14="http://schemas.microsoft.com/office/powerpoint/2010/main" val="26658006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8D2766-C49B-4C1A-9FEE-6F146754B02B}" type="slidenum">
              <a:rPr lang="en-US" smtClean="0"/>
              <a:t>2</a:t>
            </a:fld>
            <a:endParaRPr lang="en-US"/>
          </a:p>
        </p:txBody>
      </p:sp>
    </p:spTree>
    <p:extLst>
      <p:ext uri="{BB962C8B-B14F-4D97-AF65-F5344CB8AC3E}">
        <p14:creationId xmlns:p14="http://schemas.microsoft.com/office/powerpoint/2010/main" val="2524395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s://www.presentationgo.com/" TargetMode="External"/><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bg>
      <p:bgPr>
        <a:gradFill>
          <a:gsLst>
            <a:gs pos="0">
              <a:srgbClr val="EFEDEE"/>
            </a:gs>
            <a:gs pos="53000">
              <a:srgbClr val="F1EFF0"/>
            </a:gs>
            <a:gs pos="77000">
              <a:srgbClr val="EFEDEE"/>
            </a:gs>
            <a:gs pos="100000">
              <a:srgbClr val="EFEBEC"/>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06331"/>
            <a:ext cx="7886700" cy="739056"/>
          </a:xfrm>
        </p:spPr>
        <p:txBody>
          <a:bodyPr>
            <a:normAutofit/>
          </a:bodyPr>
          <a:lstStyle>
            <a:lvl1pPr>
              <a:defRPr sz="3600"/>
            </a:lvl1pPr>
          </a:lstStyle>
          <a:p>
            <a:r>
              <a:rPr lang="en-US" dirty="0"/>
              <a:t>Click to edit Master title style</a:t>
            </a:r>
          </a:p>
        </p:txBody>
      </p:sp>
    </p:spTree>
    <p:extLst>
      <p:ext uri="{BB962C8B-B14F-4D97-AF65-F5344CB8AC3E}">
        <p14:creationId xmlns:p14="http://schemas.microsoft.com/office/powerpoint/2010/main" val="2888695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106331"/>
            <a:ext cx="7886700" cy="739056"/>
          </a:xfrm>
        </p:spPr>
        <p:txBody>
          <a:bodyPr>
            <a:normAutofit/>
          </a:bodyPr>
          <a:lstStyle>
            <a:lvl1pPr>
              <a:defRPr sz="3600"/>
            </a:lvl1pPr>
          </a:lstStyle>
          <a:p>
            <a:r>
              <a:rPr lang="en-US" dirty="0"/>
              <a:t>Click to edit Master title style</a:t>
            </a:r>
          </a:p>
        </p:txBody>
      </p:sp>
    </p:spTree>
    <p:extLst>
      <p:ext uri="{BB962C8B-B14F-4D97-AF65-F5344CB8AC3E}">
        <p14:creationId xmlns:p14="http://schemas.microsoft.com/office/powerpoint/2010/main" val="1508921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signed by PresentationGo">
    <p:bg>
      <p:bgPr>
        <a:gradFill>
          <a:gsLst>
            <a:gs pos="0">
              <a:srgbClr val="323A45"/>
            </a:gs>
            <a:gs pos="35000">
              <a:srgbClr val="323A45"/>
            </a:gs>
            <a:gs pos="100000">
              <a:srgbClr val="1C2026"/>
            </a:gs>
          </a:gsLst>
          <a:path path="circle">
            <a:fillToRect l="50000" t="-80000" r="50000" b="180000"/>
          </a:path>
        </a:gradFill>
        <a:effectLst/>
      </p:bgPr>
    </p:bg>
    <p:spTree>
      <p:nvGrpSpPr>
        <p:cNvPr id="1" name=""/>
        <p:cNvGrpSpPr/>
        <p:nvPr/>
      </p:nvGrpSpPr>
      <p:grpSpPr>
        <a:xfrm>
          <a:off x="0" y="0"/>
          <a:ext cx="0" cy="0"/>
          <a:chOff x="0" y="0"/>
          <a:chExt cx="0" cy="0"/>
        </a:xfrm>
      </p:grpSpPr>
      <p:sp>
        <p:nvSpPr>
          <p:cNvPr id="5" name="Rectangle 4"/>
          <p:cNvSpPr/>
          <p:nvPr userDrawn="1"/>
        </p:nvSpPr>
        <p:spPr>
          <a:xfrm>
            <a:off x="0" y="3152955"/>
            <a:ext cx="9144000" cy="5520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bg1">
                    <a:lumMod val="50000"/>
                  </a:schemeClr>
                </a:solidFill>
                <a:effectLst/>
                <a:uLnTx/>
                <a:uFillTx/>
                <a:latin typeface="+mn-lt"/>
                <a:ea typeface="+mn-ea"/>
                <a:cs typeface="+mn-cs"/>
              </a:rPr>
              <a:t>www</a:t>
            </a:r>
            <a:r>
              <a:rPr kumimoji="0" lang="en-US" sz="2000" b="0" i="0" u="none" strike="noStrike" kern="1200" cap="none" spc="0" normalizeH="0" baseline="0" noProof="0">
                <a:ln>
                  <a:noFill/>
                </a:ln>
                <a:solidFill>
                  <a:schemeClr val="bg1">
                    <a:lumMod val="50000"/>
                  </a:schemeClr>
                </a:solidFill>
                <a:effectLst/>
                <a:uLnTx/>
                <a:uFillTx/>
                <a:latin typeface="+mn-lt"/>
                <a:ea typeface="+mn-ea"/>
                <a:cs typeface="+mn-cs"/>
              </a:rPr>
              <a:t>.</a:t>
            </a:r>
            <a:r>
              <a:rPr kumimoji="0" lang="en-US" sz="2800" b="0" i="0" u="none" strike="noStrike" kern="1200" cap="none" spc="0" normalizeH="0" baseline="0" noProof="0">
                <a:ln>
                  <a:noFill/>
                </a:ln>
                <a:solidFill>
                  <a:srgbClr val="A5CD00"/>
                </a:solidFill>
                <a:effectLst/>
                <a:uLnTx/>
                <a:uFillTx/>
                <a:latin typeface="+mn-lt"/>
                <a:ea typeface="+mn-ea"/>
                <a:cs typeface="+mn-cs"/>
              </a:rPr>
              <a:t>PresentationGO</a:t>
            </a:r>
            <a:r>
              <a:rPr kumimoji="0" lang="en-US" sz="2000" b="0" i="0" u="none" strike="noStrike" kern="1200" cap="none" spc="0" normalizeH="0" baseline="0" noProof="0">
                <a:ln>
                  <a:noFill/>
                </a:ln>
                <a:solidFill>
                  <a:schemeClr val="bg1">
                    <a:lumMod val="50000"/>
                  </a:schemeClr>
                </a:solidFill>
                <a:effectLst/>
                <a:uLnTx/>
                <a:uFillTx/>
                <a:latin typeface="+mn-lt"/>
                <a:ea typeface="+mn-ea"/>
                <a:cs typeface="+mn-cs"/>
              </a:rPr>
              <a:t>.</a:t>
            </a:r>
            <a:r>
              <a:rPr kumimoji="0" lang="en-US" sz="2000" b="0" i="0" u="none" strike="noStrike" kern="1200" cap="none" spc="0" normalizeH="0" baseline="0" noProof="0" dirty="0">
                <a:ln>
                  <a:noFill/>
                </a:ln>
                <a:solidFill>
                  <a:schemeClr val="bg1">
                    <a:lumMod val="50000"/>
                  </a:schemeClr>
                </a:solidFill>
                <a:effectLst/>
                <a:uLnTx/>
                <a:uFillTx/>
                <a:latin typeface="+mn-lt"/>
                <a:ea typeface="+mn-ea"/>
                <a:cs typeface="+mn-cs"/>
              </a:rPr>
              <a:t>com</a:t>
            </a:r>
            <a:endParaRPr kumimoji="0" lang="en-US" sz="2800" b="0" i="0" u="none" strike="noStrike" kern="1200" cap="none" spc="0" normalizeH="0" baseline="0" noProof="0" dirty="0">
              <a:ln>
                <a:noFill/>
              </a:ln>
              <a:solidFill>
                <a:schemeClr val="bg1">
                  <a:lumMod val="50000"/>
                </a:schemeClr>
              </a:solidFill>
              <a:effectLst/>
              <a:uLnTx/>
              <a:uFillTx/>
              <a:latin typeface="+mn-lt"/>
              <a:ea typeface="+mn-ea"/>
              <a:cs typeface="+mn-cs"/>
            </a:endParaRPr>
          </a:p>
        </p:txBody>
      </p:sp>
      <p:sp>
        <p:nvSpPr>
          <p:cNvPr id="6" name="Rectangle 5">
            <a:hlinkClick r:id="rId2"/>
          </p:cNvPr>
          <p:cNvSpPr/>
          <p:nvPr userDrawn="1"/>
        </p:nvSpPr>
        <p:spPr>
          <a:xfrm>
            <a:off x="2048933" y="3071723"/>
            <a:ext cx="5046133" cy="7145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userDrawn="1"/>
        </p:nvSpPr>
        <p:spPr>
          <a:xfrm>
            <a:off x="2673959" y="5982900"/>
            <a:ext cx="3796079" cy="646331"/>
          </a:xfrm>
          <a:prstGeom prst="rect">
            <a:avLst/>
          </a:prstGeom>
          <a:noFill/>
        </p:spPr>
        <p:txBody>
          <a:bodyPr wrap="square" rtlCol="0" anchor="ctr">
            <a:spAutoFit/>
          </a:bodyPr>
          <a:lstStyle/>
          <a:p>
            <a:pPr algn="ctr"/>
            <a:r>
              <a:rPr lang="en-US" dirty="0">
                <a:solidFill>
                  <a:srgbClr val="A5CD00"/>
                </a:solidFill>
              </a:rPr>
              <a:t>T</a:t>
            </a:r>
            <a:r>
              <a:rPr lang="en-US" baseline="0" dirty="0">
                <a:solidFill>
                  <a:srgbClr val="A5CD00"/>
                </a:solidFill>
              </a:rPr>
              <a:t>he free PowerPoint and Google Slides template library</a:t>
            </a:r>
            <a:endParaRPr lang="en-US" dirty="0">
              <a:solidFill>
                <a:srgbClr val="A5CD00"/>
              </a:solidFill>
            </a:endParaRPr>
          </a:p>
        </p:txBody>
      </p:sp>
      <p:sp>
        <p:nvSpPr>
          <p:cNvPr id="8" name="TextBox 7"/>
          <p:cNvSpPr txBox="1"/>
          <p:nvPr userDrawn="1"/>
        </p:nvSpPr>
        <p:spPr>
          <a:xfrm>
            <a:off x="3459936" y="2633133"/>
            <a:ext cx="2224135" cy="369332"/>
          </a:xfrm>
          <a:prstGeom prst="rect">
            <a:avLst/>
          </a:prstGeom>
          <a:noFill/>
        </p:spPr>
        <p:txBody>
          <a:bodyPr wrap="none" rtlCol="0" anchor="ctr">
            <a:spAutoFit/>
          </a:bodyPr>
          <a:lstStyle/>
          <a:p>
            <a:pPr algn="ctr"/>
            <a:r>
              <a:rPr lang="en-US">
                <a:solidFill>
                  <a:schemeClr val="bg1"/>
                </a:solidFill>
                <a:effectLst/>
              </a:rPr>
              <a:t>Designed</a:t>
            </a:r>
            <a:r>
              <a:rPr lang="en-US" baseline="0">
                <a:solidFill>
                  <a:schemeClr val="bg1"/>
                </a:solidFill>
                <a:effectLst/>
              </a:rPr>
              <a:t> with         by</a:t>
            </a:r>
            <a:endParaRPr lang="en-US" dirty="0">
              <a:solidFill>
                <a:schemeClr val="bg1"/>
              </a:solidFill>
              <a:effectLst/>
            </a:endParaRPr>
          </a:p>
        </p:txBody>
      </p:sp>
      <p:sp>
        <p:nvSpPr>
          <p:cNvPr id="9" name="Freeform 290"/>
          <p:cNvSpPr/>
          <p:nvPr userDrawn="1"/>
        </p:nvSpPr>
        <p:spPr>
          <a:xfrm>
            <a:off x="4977441" y="2705803"/>
            <a:ext cx="261456" cy="223991"/>
          </a:xfrm>
          <a:custGeom>
            <a:avLst/>
            <a:gdLst/>
            <a:ahLst/>
            <a:cxnLst/>
            <a:rect l="l" t="t" r="r" b="b"/>
            <a:pathLst>
              <a:path w="504825" h="432707">
                <a:moveTo>
                  <a:pt x="134658" y="0"/>
                </a:moveTo>
                <a:cubicBezTo>
                  <a:pt x="146301" y="0"/>
                  <a:pt x="158180" y="2019"/>
                  <a:pt x="170294" y="6057"/>
                </a:cubicBezTo>
                <a:cubicBezTo>
                  <a:pt x="182407" y="10095"/>
                  <a:pt x="193676" y="15541"/>
                  <a:pt x="204099" y="22396"/>
                </a:cubicBezTo>
                <a:cubicBezTo>
                  <a:pt x="214522" y="29251"/>
                  <a:pt x="223490" y="35683"/>
                  <a:pt x="231002" y="41693"/>
                </a:cubicBezTo>
                <a:cubicBezTo>
                  <a:pt x="238514" y="47703"/>
                  <a:pt x="245652" y="54088"/>
                  <a:pt x="252412" y="60849"/>
                </a:cubicBezTo>
                <a:cubicBezTo>
                  <a:pt x="259174" y="54088"/>
                  <a:pt x="266310" y="47703"/>
                  <a:pt x="273823" y="41693"/>
                </a:cubicBezTo>
                <a:cubicBezTo>
                  <a:pt x="281334" y="35683"/>
                  <a:pt x="290303" y="29251"/>
                  <a:pt x="300726" y="22396"/>
                </a:cubicBezTo>
                <a:cubicBezTo>
                  <a:pt x="311149" y="15541"/>
                  <a:pt x="322417" y="10095"/>
                  <a:pt x="334531" y="6057"/>
                </a:cubicBezTo>
                <a:cubicBezTo>
                  <a:pt x="346645" y="2019"/>
                  <a:pt x="358524" y="0"/>
                  <a:pt x="370167" y="0"/>
                </a:cubicBezTo>
                <a:cubicBezTo>
                  <a:pt x="412236" y="0"/>
                  <a:pt x="445197" y="11644"/>
                  <a:pt x="469048" y="34932"/>
                </a:cubicBezTo>
                <a:cubicBezTo>
                  <a:pt x="492899" y="58220"/>
                  <a:pt x="504825" y="90523"/>
                  <a:pt x="504825" y="131840"/>
                </a:cubicBezTo>
                <a:cubicBezTo>
                  <a:pt x="504825" y="173346"/>
                  <a:pt x="483321" y="215602"/>
                  <a:pt x="440313" y="258610"/>
                </a:cubicBezTo>
                <a:lnTo>
                  <a:pt x="264807" y="427636"/>
                </a:lnTo>
                <a:cubicBezTo>
                  <a:pt x="261427" y="431017"/>
                  <a:pt x="257295" y="432707"/>
                  <a:pt x="252412" y="432707"/>
                </a:cubicBezTo>
                <a:cubicBezTo>
                  <a:pt x="247529" y="432707"/>
                  <a:pt x="243398" y="431017"/>
                  <a:pt x="240018" y="427636"/>
                </a:cubicBezTo>
                <a:lnTo>
                  <a:pt x="64230" y="258047"/>
                </a:lnTo>
                <a:cubicBezTo>
                  <a:pt x="62351" y="256544"/>
                  <a:pt x="59770" y="254103"/>
                  <a:pt x="56482" y="250722"/>
                </a:cubicBezTo>
                <a:cubicBezTo>
                  <a:pt x="53196" y="247342"/>
                  <a:pt x="47984" y="241191"/>
                  <a:pt x="40848" y="232270"/>
                </a:cubicBezTo>
                <a:cubicBezTo>
                  <a:pt x="33712" y="223349"/>
                  <a:pt x="27326" y="214194"/>
                  <a:pt x="21692" y="204803"/>
                </a:cubicBezTo>
                <a:cubicBezTo>
                  <a:pt x="16057" y="195413"/>
                  <a:pt x="11035" y="184051"/>
                  <a:pt x="6620" y="170717"/>
                </a:cubicBezTo>
                <a:cubicBezTo>
                  <a:pt x="2207" y="157382"/>
                  <a:pt x="0" y="144423"/>
                  <a:pt x="0" y="131840"/>
                </a:cubicBezTo>
                <a:cubicBezTo>
                  <a:pt x="0" y="90523"/>
                  <a:pt x="11926" y="58220"/>
                  <a:pt x="35777" y="34932"/>
                </a:cubicBezTo>
                <a:cubicBezTo>
                  <a:pt x="59629" y="11644"/>
                  <a:pt x="92588" y="0"/>
                  <a:pt x="134658" y="0"/>
                </a:cubicBezTo>
                <a:close/>
              </a:path>
            </a:pathLst>
          </a:custGeom>
          <a:solidFill>
            <a:srgbClr val="D900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120419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hyperlink" Target="http://www.presentationgo.com/" TargetMode="External"/></Relationships>
</file>

<file path=ppt/slideMasters/_rels/slideMaster2.xml.rels><?xml version="1.0" encoding="UTF-8" standalone="yes"?>
<Relationships xmlns="http://schemas.openxmlformats.org/package/2006/relationships"><Relationship Id="rId3" Type="http://schemas.openxmlformats.org/officeDocument/2006/relationships/hyperlink" Target="http://www.presentationgo.com/" TargetMode="External"/><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EFEDEE"/>
            </a:gs>
            <a:gs pos="53000">
              <a:srgbClr val="F1EFF0"/>
            </a:gs>
            <a:gs pos="77000">
              <a:srgbClr val="EFEDEE"/>
            </a:gs>
            <a:gs pos="100000">
              <a:srgbClr val="EFEBEC"/>
            </a:gs>
          </a:gsLst>
          <a:lin ang="5400000" scaled="1"/>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06332"/>
            <a:ext cx="7886700" cy="739056"/>
          </a:xfrm>
          <a:prstGeom prst="rect">
            <a:avLst/>
          </a:prstGeom>
        </p:spPr>
        <p:txBody>
          <a:bodyPr rIns="0">
            <a:normAutofit/>
          </a:bodyPr>
          <a:lstStyle/>
          <a:p>
            <a:pPr marL="0" lvl="0"/>
            <a:r>
              <a:rPr lang="en-US"/>
              <a:t>Click to edit Master title style</a:t>
            </a:r>
          </a:p>
        </p:txBody>
      </p:sp>
      <p:sp>
        <p:nvSpPr>
          <p:cNvPr id="3" name="Text Placeholder 2"/>
          <p:cNvSpPr>
            <a:spLocks noGrp="1"/>
          </p:cNvSpPr>
          <p:nvPr>
            <p:ph type="body" idx="1"/>
          </p:nvPr>
        </p:nvSpPr>
        <p:spPr>
          <a:xfrm>
            <a:off x="628650" y="1219200"/>
            <a:ext cx="7886700" cy="4957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userDrawn="1"/>
        </p:nvSpPr>
        <p:spPr>
          <a:xfrm>
            <a:off x="0" y="6305910"/>
            <a:ext cx="9144000" cy="5520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9144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www.</a:t>
            </a:r>
            <a:r>
              <a:rPr kumimoji="0" lang="en-US" sz="3200" b="0" i="0" u="none" strike="noStrike" kern="1200" cap="none" spc="150" normalizeH="0" baseline="0" noProof="0" dirty="0">
                <a:ln>
                  <a:noFill/>
                </a:ln>
                <a:solidFill>
                  <a:prstClr val="black">
                    <a:lumMod val="85000"/>
                    <a:lumOff val="15000"/>
                  </a:prstClr>
                </a:solidFill>
                <a:effectLst/>
                <a:uLnTx/>
                <a:uFillTx/>
                <a:latin typeface="+mn-lt"/>
                <a:ea typeface="+mn-ea"/>
                <a:cs typeface="+mn-cs"/>
              </a:rPr>
              <a:t>presentationgo</a:t>
            </a: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.com</a:t>
            </a:r>
          </a:p>
        </p:txBody>
      </p:sp>
      <p:sp>
        <p:nvSpPr>
          <p:cNvPr id="23" name="Freeform 22"/>
          <p:cNvSpPr/>
          <p:nvPr userDrawn="1"/>
        </p:nvSpPr>
        <p:spPr>
          <a:xfrm rot="5400000">
            <a:off x="91178" y="116438"/>
            <a:ext cx="369496" cy="570902"/>
          </a:xfrm>
          <a:custGeom>
            <a:avLst/>
            <a:gdLst>
              <a:gd name="connsiteX0" fmla="*/ 210916 w 1034764"/>
              <a:gd name="connsiteY0" fmla="*/ 535701 h 1598797"/>
              <a:gd name="connsiteX1" fmla="*/ 331908 w 1034764"/>
              <a:gd name="connsiteY1" fmla="*/ 284049 h 1598797"/>
              <a:gd name="connsiteX2" fmla="*/ 741774 w 1034764"/>
              <a:gd name="connsiteY2" fmla="*/ 315409 h 1598797"/>
              <a:gd name="connsiteX3" fmla="*/ 403935 w 1034764"/>
              <a:gd name="connsiteY3" fmla="*/ 375418 h 1598797"/>
              <a:gd name="connsiteX4" fmla="*/ 266699 w 1034764"/>
              <a:gd name="connsiteY4" fmla="*/ 689905 h 1598797"/>
              <a:gd name="connsiteX5" fmla="*/ 266698 w 1034764"/>
              <a:gd name="connsiteY5" fmla="*/ 689907 h 1598797"/>
              <a:gd name="connsiteX6" fmla="*/ 210916 w 1034764"/>
              <a:gd name="connsiteY6" fmla="*/ 535701 h 1598797"/>
              <a:gd name="connsiteX7" fmla="*/ 134938 w 1034764"/>
              <a:gd name="connsiteY7" fmla="*/ 517381 h 1598797"/>
              <a:gd name="connsiteX8" fmla="*/ 517383 w 1034764"/>
              <a:gd name="connsiteY8" fmla="*/ 899826 h 1598797"/>
              <a:gd name="connsiteX9" fmla="*/ 899828 w 1034764"/>
              <a:gd name="connsiteY9" fmla="*/ 517381 h 1598797"/>
              <a:gd name="connsiteX10" fmla="*/ 517383 w 1034764"/>
              <a:gd name="connsiteY10" fmla="*/ 134936 h 1598797"/>
              <a:gd name="connsiteX11" fmla="*/ 134938 w 1034764"/>
              <a:gd name="connsiteY11" fmla="*/ 517381 h 1598797"/>
              <a:gd name="connsiteX12" fmla="*/ 0 w 1034764"/>
              <a:gd name="connsiteY12" fmla="*/ 517382 h 1598797"/>
              <a:gd name="connsiteX13" fmla="*/ 517382 w 1034764"/>
              <a:gd name="connsiteY13" fmla="*/ 0 h 1598797"/>
              <a:gd name="connsiteX14" fmla="*/ 1034764 w 1034764"/>
              <a:gd name="connsiteY14" fmla="*/ 517382 h 1598797"/>
              <a:gd name="connsiteX15" fmla="*/ 621653 w 1034764"/>
              <a:gd name="connsiteY15" fmla="*/ 1024253 h 1598797"/>
              <a:gd name="connsiteX16" fmla="*/ 620527 w 1034764"/>
              <a:gd name="connsiteY16" fmla="*/ 1024366 h 1598797"/>
              <a:gd name="connsiteX17" fmla="*/ 662992 w 1034764"/>
              <a:gd name="connsiteY17" fmla="*/ 1598797 h 1598797"/>
              <a:gd name="connsiteX18" fmla="*/ 371775 w 1034764"/>
              <a:gd name="connsiteY18" fmla="*/ 1598797 h 1598797"/>
              <a:gd name="connsiteX19" fmla="*/ 414241 w 1034764"/>
              <a:gd name="connsiteY19" fmla="*/ 1024367 h 1598797"/>
              <a:gd name="connsiteX20" fmla="*/ 413112 w 1034764"/>
              <a:gd name="connsiteY20" fmla="*/ 1024253 h 1598797"/>
              <a:gd name="connsiteX21" fmla="*/ 0 w 1034764"/>
              <a:gd name="connsiteY21" fmla="*/ 517382 h 1598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34764" h="1598797">
                <a:moveTo>
                  <a:pt x="210916" y="535701"/>
                </a:moveTo>
                <a:cubicBezTo>
                  <a:pt x="207764" y="443901"/>
                  <a:pt x="249915" y="348683"/>
                  <a:pt x="331908" y="284049"/>
                </a:cubicBezTo>
                <a:cubicBezTo>
                  <a:pt x="463097" y="180634"/>
                  <a:pt x="646600" y="194675"/>
                  <a:pt x="741774" y="315409"/>
                </a:cubicBezTo>
                <a:cubicBezTo>
                  <a:pt x="631231" y="275026"/>
                  <a:pt x="502220" y="297941"/>
                  <a:pt x="403935" y="375418"/>
                </a:cubicBezTo>
                <a:cubicBezTo>
                  <a:pt x="305650" y="452895"/>
                  <a:pt x="253243" y="572989"/>
                  <a:pt x="266699" y="689905"/>
                </a:cubicBezTo>
                <a:lnTo>
                  <a:pt x="266698" y="689907"/>
                </a:lnTo>
                <a:cubicBezTo>
                  <a:pt x="231008" y="644631"/>
                  <a:pt x="212807" y="590781"/>
                  <a:pt x="210916" y="535701"/>
                </a:cubicBezTo>
                <a:close/>
                <a:moveTo>
                  <a:pt x="134938" y="517381"/>
                </a:moveTo>
                <a:cubicBezTo>
                  <a:pt x="134938" y="728600"/>
                  <a:pt x="306164" y="899826"/>
                  <a:pt x="517383" y="899826"/>
                </a:cubicBezTo>
                <a:cubicBezTo>
                  <a:pt x="728602" y="899826"/>
                  <a:pt x="899828" y="728600"/>
                  <a:pt x="899828" y="517381"/>
                </a:cubicBezTo>
                <a:cubicBezTo>
                  <a:pt x="899828" y="306162"/>
                  <a:pt x="728602" y="134936"/>
                  <a:pt x="517383" y="134936"/>
                </a:cubicBezTo>
                <a:cubicBezTo>
                  <a:pt x="306164" y="134936"/>
                  <a:pt x="134938" y="306162"/>
                  <a:pt x="134938" y="517381"/>
                </a:cubicBezTo>
                <a:close/>
                <a:moveTo>
                  <a:pt x="0" y="517382"/>
                </a:moveTo>
                <a:cubicBezTo>
                  <a:pt x="0" y="231640"/>
                  <a:pt x="231640" y="0"/>
                  <a:pt x="517382" y="0"/>
                </a:cubicBezTo>
                <a:cubicBezTo>
                  <a:pt x="803124" y="0"/>
                  <a:pt x="1034764" y="231640"/>
                  <a:pt x="1034764" y="517382"/>
                </a:cubicBezTo>
                <a:cubicBezTo>
                  <a:pt x="1034764" y="767406"/>
                  <a:pt x="857415" y="976008"/>
                  <a:pt x="621653" y="1024253"/>
                </a:cubicBezTo>
                <a:lnTo>
                  <a:pt x="620527" y="1024366"/>
                </a:lnTo>
                <a:lnTo>
                  <a:pt x="662992" y="1598797"/>
                </a:lnTo>
                <a:lnTo>
                  <a:pt x="371775" y="1598797"/>
                </a:lnTo>
                <a:lnTo>
                  <a:pt x="414241" y="1024367"/>
                </a:lnTo>
                <a:lnTo>
                  <a:pt x="413112" y="1024253"/>
                </a:lnTo>
                <a:cubicBezTo>
                  <a:pt x="177349" y="976008"/>
                  <a:pt x="0" y="767406"/>
                  <a:pt x="0" y="517382"/>
                </a:cubicBezTo>
                <a:close/>
              </a:path>
            </a:pathLst>
          </a:custGeom>
          <a:solidFill>
            <a:schemeClr val="bg1"/>
          </a:solidFill>
          <a:ln>
            <a:noFill/>
          </a:ln>
          <a:effectLst>
            <a:outerShdw blurRad="12700" dist="127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p>
        </p:txBody>
      </p:sp>
      <p:grpSp>
        <p:nvGrpSpPr>
          <p:cNvPr id="8" name="Group 7"/>
          <p:cNvGrpSpPr/>
          <p:nvPr userDrawn="1"/>
        </p:nvGrpSpPr>
        <p:grpSpPr>
          <a:xfrm>
            <a:off x="-1654908" y="-73804"/>
            <a:ext cx="1569183" cy="612144"/>
            <a:chOff x="-2096383" y="21447"/>
            <a:chExt cx="1569183" cy="612144"/>
          </a:xfrm>
        </p:grpSpPr>
        <p:sp>
          <p:nvSpPr>
            <p:cNvPr id="10" name="TextBox 9"/>
            <p:cNvSpPr txBox="1"/>
            <p:nvPr userDrawn="1"/>
          </p:nvSpPr>
          <p:spPr>
            <a:xfrm>
              <a:off x="-2096383" y="21447"/>
              <a:ext cx="365806"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By:</a:t>
              </a:r>
            </a:p>
          </p:txBody>
        </p:sp>
        <p:sp>
          <p:nvSpPr>
            <p:cNvPr id="11" name="TextBox 10"/>
            <p:cNvSpPr txBox="1"/>
            <p:nvPr userDrawn="1"/>
          </p:nvSpPr>
          <p:spPr>
            <a:xfrm>
              <a:off x="-1002010" y="387370"/>
              <a:ext cx="474810"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.com</a:t>
              </a:r>
            </a:p>
          </p:txBody>
        </p:sp>
        <p:pic>
          <p:nvPicPr>
            <p:cNvPr id="12" name="Picture 11"/>
            <p:cNvPicPr>
              <a:picLocks noChangeAspect="1"/>
            </p:cNvPicPr>
            <p:nvPr userDrawn="1"/>
          </p:nvPicPr>
          <p:blipFill>
            <a:blip r:embed="rId3"/>
            <a:stretch>
              <a:fillRect/>
            </a:stretch>
          </p:blipFill>
          <p:spPr>
            <a:xfrm>
              <a:off x="-2018604" y="234547"/>
              <a:ext cx="1405251" cy="185944"/>
            </a:xfrm>
            <a:prstGeom prst="rect">
              <a:avLst/>
            </a:prstGeom>
          </p:spPr>
        </p:pic>
      </p:grpSp>
      <p:sp>
        <p:nvSpPr>
          <p:cNvPr id="13" name="Rectangle 12"/>
          <p:cNvSpPr/>
          <p:nvPr userDrawn="1"/>
        </p:nvSpPr>
        <p:spPr>
          <a:xfrm>
            <a:off x="-88899" y="6959601"/>
            <a:ext cx="1625766" cy="261610"/>
          </a:xfrm>
          <a:prstGeom prst="rect">
            <a:avLst/>
          </a:prstGeom>
        </p:spPr>
        <p:txBody>
          <a:bodyPr wrap="none">
            <a:spAutoFit/>
          </a:bodyPr>
          <a:lstStyle/>
          <a:p>
            <a:r>
              <a:rPr lang="en-US" sz="1100" b="0" i="0" dirty="0">
                <a:solidFill>
                  <a:srgbClr val="555555"/>
                </a:solidFill>
                <a:effectLst/>
                <a:latin typeface="Open Sans" panose="020B0606030504020204" pitchFamily="34" charset="0"/>
              </a:rPr>
              <a:t>© </a:t>
            </a:r>
            <a:r>
              <a:rPr lang="en-US" sz="1100" b="0" i="0" u="none" strike="noStrike" dirty="0">
                <a:solidFill>
                  <a:srgbClr val="A5CD28"/>
                </a:solidFill>
                <a:effectLst/>
                <a:latin typeface="Open Sans" panose="020B0606030504020204" pitchFamily="34" charset="0"/>
                <a:hlinkClick r:id="rId4" tooltip="PresentationGo!"/>
              </a:rPr>
              <a:t>presentationgo.com</a:t>
            </a:r>
            <a:endParaRPr lang="en-US" sz="1100" dirty="0"/>
          </a:p>
        </p:txBody>
      </p:sp>
    </p:spTree>
    <p:extLst>
      <p:ext uri="{BB962C8B-B14F-4D97-AF65-F5344CB8AC3E}">
        <p14:creationId xmlns:p14="http://schemas.microsoft.com/office/powerpoint/2010/main" val="2055134626"/>
      </p:ext>
    </p:extLst>
  </p:cSld>
  <p:clrMap bg1="lt1" tx1="dk1" bg2="lt2" tx2="dk2" accent1="accent1" accent2="accent2" accent3="accent3" accent4="accent4" accent5="accent5" accent6="accent6" hlink="hlink" folHlink="folHlink"/>
  <p:sldLayoutIdLst>
    <p:sldLayoutId id="2147483688" r:id="rId1"/>
  </p:sldLayoutIdLst>
  <p:txStyles>
    <p:titleStyle>
      <a:lvl1pPr algn="l" defTabSz="914400" rtl="0" eaLnBrk="1" latinLnBrk="0" hangingPunct="1">
        <a:lnSpc>
          <a:spcPct val="90000"/>
        </a:lnSpc>
        <a:spcBef>
          <a:spcPct val="0"/>
        </a:spcBef>
        <a:buNone/>
        <a:defRPr lang="en-US" sz="3600" b="1" kern="1200">
          <a:solidFill>
            <a:schemeClr val="tx1"/>
          </a:solidFill>
          <a:latin typeface="Helvetica" panose="020B0500000000000000"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323A45"/>
            </a:gs>
            <a:gs pos="35000">
              <a:srgbClr val="323A45"/>
            </a:gs>
            <a:gs pos="100000">
              <a:srgbClr val="1C2026"/>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06332"/>
            <a:ext cx="7886700" cy="739056"/>
          </a:xfrm>
          <a:prstGeom prst="rect">
            <a:avLst/>
          </a:prstGeom>
        </p:spPr>
        <p:txBody>
          <a:bodyPr rIns="0">
            <a:normAutofit/>
          </a:bodyPr>
          <a:lstStyle/>
          <a:p>
            <a:pPr marL="0" lvl="0"/>
            <a:r>
              <a:rPr lang="en-US"/>
              <a:t>Click to edit Master title style</a:t>
            </a:r>
          </a:p>
        </p:txBody>
      </p:sp>
      <p:sp>
        <p:nvSpPr>
          <p:cNvPr id="3" name="Text Placeholder 2"/>
          <p:cNvSpPr>
            <a:spLocks noGrp="1"/>
          </p:cNvSpPr>
          <p:nvPr>
            <p:ph type="body" idx="1"/>
          </p:nvPr>
        </p:nvSpPr>
        <p:spPr>
          <a:xfrm>
            <a:off x="628650" y="1219200"/>
            <a:ext cx="7886700" cy="4957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userDrawn="1"/>
        </p:nvSpPr>
        <p:spPr>
          <a:xfrm>
            <a:off x="0" y="6305910"/>
            <a:ext cx="9144000" cy="5520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9144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www.</a:t>
            </a:r>
            <a:r>
              <a:rPr kumimoji="0" lang="en-US" sz="3200" b="0" i="0" u="none" strike="noStrike" kern="1200" cap="none" spc="150" normalizeH="0" baseline="0" noProof="0" dirty="0">
                <a:ln>
                  <a:noFill/>
                </a:ln>
                <a:solidFill>
                  <a:prstClr val="black">
                    <a:lumMod val="85000"/>
                    <a:lumOff val="15000"/>
                  </a:prstClr>
                </a:solidFill>
                <a:effectLst/>
                <a:uLnTx/>
                <a:uFillTx/>
                <a:latin typeface="+mn-lt"/>
                <a:ea typeface="+mn-ea"/>
                <a:cs typeface="+mn-cs"/>
              </a:rPr>
              <a:t>presentationgo</a:t>
            </a: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.com</a:t>
            </a:r>
          </a:p>
        </p:txBody>
      </p:sp>
      <p:sp>
        <p:nvSpPr>
          <p:cNvPr id="23" name="Freeform 22"/>
          <p:cNvSpPr/>
          <p:nvPr userDrawn="1"/>
        </p:nvSpPr>
        <p:spPr>
          <a:xfrm rot="5400000">
            <a:off x="91178" y="116438"/>
            <a:ext cx="369496" cy="570902"/>
          </a:xfrm>
          <a:custGeom>
            <a:avLst/>
            <a:gdLst>
              <a:gd name="connsiteX0" fmla="*/ 210916 w 1034764"/>
              <a:gd name="connsiteY0" fmla="*/ 535701 h 1598797"/>
              <a:gd name="connsiteX1" fmla="*/ 331908 w 1034764"/>
              <a:gd name="connsiteY1" fmla="*/ 284049 h 1598797"/>
              <a:gd name="connsiteX2" fmla="*/ 741774 w 1034764"/>
              <a:gd name="connsiteY2" fmla="*/ 315409 h 1598797"/>
              <a:gd name="connsiteX3" fmla="*/ 403935 w 1034764"/>
              <a:gd name="connsiteY3" fmla="*/ 375418 h 1598797"/>
              <a:gd name="connsiteX4" fmla="*/ 266699 w 1034764"/>
              <a:gd name="connsiteY4" fmla="*/ 689905 h 1598797"/>
              <a:gd name="connsiteX5" fmla="*/ 266698 w 1034764"/>
              <a:gd name="connsiteY5" fmla="*/ 689907 h 1598797"/>
              <a:gd name="connsiteX6" fmla="*/ 210916 w 1034764"/>
              <a:gd name="connsiteY6" fmla="*/ 535701 h 1598797"/>
              <a:gd name="connsiteX7" fmla="*/ 134938 w 1034764"/>
              <a:gd name="connsiteY7" fmla="*/ 517381 h 1598797"/>
              <a:gd name="connsiteX8" fmla="*/ 517383 w 1034764"/>
              <a:gd name="connsiteY8" fmla="*/ 899826 h 1598797"/>
              <a:gd name="connsiteX9" fmla="*/ 899828 w 1034764"/>
              <a:gd name="connsiteY9" fmla="*/ 517381 h 1598797"/>
              <a:gd name="connsiteX10" fmla="*/ 517383 w 1034764"/>
              <a:gd name="connsiteY10" fmla="*/ 134936 h 1598797"/>
              <a:gd name="connsiteX11" fmla="*/ 134938 w 1034764"/>
              <a:gd name="connsiteY11" fmla="*/ 517381 h 1598797"/>
              <a:gd name="connsiteX12" fmla="*/ 0 w 1034764"/>
              <a:gd name="connsiteY12" fmla="*/ 517382 h 1598797"/>
              <a:gd name="connsiteX13" fmla="*/ 517382 w 1034764"/>
              <a:gd name="connsiteY13" fmla="*/ 0 h 1598797"/>
              <a:gd name="connsiteX14" fmla="*/ 1034764 w 1034764"/>
              <a:gd name="connsiteY14" fmla="*/ 517382 h 1598797"/>
              <a:gd name="connsiteX15" fmla="*/ 621653 w 1034764"/>
              <a:gd name="connsiteY15" fmla="*/ 1024253 h 1598797"/>
              <a:gd name="connsiteX16" fmla="*/ 620527 w 1034764"/>
              <a:gd name="connsiteY16" fmla="*/ 1024366 h 1598797"/>
              <a:gd name="connsiteX17" fmla="*/ 662992 w 1034764"/>
              <a:gd name="connsiteY17" fmla="*/ 1598797 h 1598797"/>
              <a:gd name="connsiteX18" fmla="*/ 371775 w 1034764"/>
              <a:gd name="connsiteY18" fmla="*/ 1598797 h 1598797"/>
              <a:gd name="connsiteX19" fmla="*/ 414241 w 1034764"/>
              <a:gd name="connsiteY19" fmla="*/ 1024367 h 1598797"/>
              <a:gd name="connsiteX20" fmla="*/ 413112 w 1034764"/>
              <a:gd name="connsiteY20" fmla="*/ 1024253 h 1598797"/>
              <a:gd name="connsiteX21" fmla="*/ 0 w 1034764"/>
              <a:gd name="connsiteY21" fmla="*/ 517382 h 1598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34764" h="1598797">
                <a:moveTo>
                  <a:pt x="210916" y="535701"/>
                </a:moveTo>
                <a:cubicBezTo>
                  <a:pt x="207764" y="443901"/>
                  <a:pt x="249915" y="348683"/>
                  <a:pt x="331908" y="284049"/>
                </a:cubicBezTo>
                <a:cubicBezTo>
                  <a:pt x="463097" y="180634"/>
                  <a:pt x="646600" y="194675"/>
                  <a:pt x="741774" y="315409"/>
                </a:cubicBezTo>
                <a:cubicBezTo>
                  <a:pt x="631231" y="275026"/>
                  <a:pt x="502220" y="297941"/>
                  <a:pt x="403935" y="375418"/>
                </a:cubicBezTo>
                <a:cubicBezTo>
                  <a:pt x="305650" y="452895"/>
                  <a:pt x="253243" y="572989"/>
                  <a:pt x="266699" y="689905"/>
                </a:cubicBezTo>
                <a:lnTo>
                  <a:pt x="266698" y="689907"/>
                </a:lnTo>
                <a:cubicBezTo>
                  <a:pt x="231008" y="644631"/>
                  <a:pt x="212807" y="590781"/>
                  <a:pt x="210916" y="535701"/>
                </a:cubicBezTo>
                <a:close/>
                <a:moveTo>
                  <a:pt x="134938" y="517381"/>
                </a:moveTo>
                <a:cubicBezTo>
                  <a:pt x="134938" y="728600"/>
                  <a:pt x="306164" y="899826"/>
                  <a:pt x="517383" y="899826"/>
                </a:cubicBezTo>
                <a:cubicBezTo>
                  <a:pt x="728602" y="899826"/>
                  <a:pt x="899828" y="728600"/>
                  <a:pt x="899828" y="517381"/>
                </a:cubicBezTo>
                <a:cubicBezTo>
                  <a:pt x="899828" y="306162"/>
                  <a:pt x="728602" y="134936"/>
                  <a:pt x="517383" y="134936"/>
                </a:cubicBezTo>
                <a:cubicBezTo>
                  <a:pt x="306164" y="134936"/>
                  <a:pt x="134938" y="306162"/>
                  <a:pt x="134938" y="517381"/>
                </a:cubicBezTo>
                <a:close/>
                <a:moveTo>
                  <a:pt x="0" y="517382"/>
                </a:moveTo>
                <a:cubicBezTo>
                  <a:pt x="0" y="231640"/>
                  <a:pt x="231640" y="0"/>
                  <a:pt x="517382" y="0"/>
                </a:cubicBezTo>
                <a:cubicBezTo>
                  <a:pt x="803124" y="0"/>
                  <a:pt x="1034764" y="231640"/>
                  <a:pt x="1034764" y="517382"/>
                </a:cubicBezTo>
                <a:cubicBezTo>
                  <a:pt x="1034764" y="767406"/>
                  <a:pt x="857415" y="976008"/>
                  <a:pt x="621653" y="1024253"/>
                </a:cubicBezTo>
                <a:lnTo>
                  <a:pt x="620527" y="1024366"/>
                </a:lnTo>
                <a:lnTo>
                  <a:pt x="662992" y="1598797"/>
                </a:lnTo>
                <a:lnTo>
                  <a:pt x="371775" y="1598797"/>
                </a:lnTo>
                <a:lnTo>
                  <a:pt x="414241" y="1024367"/>
                </a:lnTo>
                <a:lnTo>
                  <a:pt x="413112" y="1024253"/>
                </a:lnTo>
                <a:cubicBezTo>
                  <a:pt x="177349" y="976008"/>
                  <a:pt x="0" y="767406"/>
                  <a:pt x="0" y="517382"/>
                </a:cubicBezTo>
                <a:close/>
              </a:path>
            </a:pathLst>
          </a:custGeom>
          <a:solidFill>
            <a:schemeClr val="bg1">
              <a:alpha val="20000"/>
            </a:schemeClr>
          </a:solidFill>
          <a:ln>
            <a:noFill/>
          </a:ln>
          <a:effectLst>
            <a:outerShdw blurRad="12700" dist="127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p>
        </p:txBody>
      </p:sp>
      <p:sp>
        <p:nvSpPr>
          <p:cNvPr id="7" name="Rectangle 6"/>
          <p:cNvSpPr/>
          <p:nvPr userDrawn="1"/>
        </p:nvSpPr>
        <p:spPr>
          <a:xfrm>
            <a:off x="-88899" y="6959601"/>
            <a:ext cx="1625766" cy="261610"/>
          </a:xfrm>
          <a:prstGeom prst="rect">
            <a:avLst/>
          </a:prstGeom>
        </p:spPr>
        <p:txBody>
          <a:bodyPr wrap="none">
            <a:spAutoFit/>
          </a:bodyPr>
          <a:lstStyle/>
          <a:p>
            <a:r>
              <a:rPr lang="en-US" sz="1100" b="0" i="0" dirty="0">
                <a:solidFill>
                  <a:srgbClr val="555555"/>
                </a:solidFill>
                <a:effectLst/>
                <a:latin typeface="Open Sans" panose="020B0606030504020204" pitchFamily="34" charset="0"/>
              </a:rPr>
              <a:t>© </a:t>
            </a:r>
            <a:r>
              <a:rPr lang="en-US" sz="1100" b="0" i="0" u="none" strike="noStrike" dirty="0">
                <a:solidFill>
                  <a:srgbClr val="A5CD28"/>
                </a:solidFill>
                <a:effectLst/>
                <a:latin typeface="Open Sans" panose="020B0606030504020204" pitchFamily="34" charset="0"/>
                <a:hlinkClick r:id="rId3" tooltip="PresentationGo!"/>
              </a:rPr>
              <a:t>presentationgo.com</a:t>
            </a:r>
            <a:endParaRPr lang="en-US" sz="1100" dirty="0"/>
          </a:p>
        </p:txBody>
      </p:sp>
      <p:grpSp>
        <p:nvGrpSpPr>
          <p:cNvPr id="8" name="Group 7"/>
          <p:cNvGrpSpPr/>
          <p:nvPr userDrawn="1"/>
        </p:nvGrpSpPr>
        <p:grpSpPr>
          <a:xfrm>
            <a:off x="-1654908" y="-73804"/>
            <a:ext cx="1569183" cy="612144"/>
            <a:chOff x="-2096383" y="21447"/>
            <a:chExt cx="1569183" cy="612144"/>
          </a:xfrm>
        </p:grpSpPr>
        <p:sp>
          <p:nvSpPr>
            <p:cNvPr id="10" name="TextBox 9"/>
            <p:cNvSpPr txBox="1"/>
            <p:nvPr userDrawn="1"/>
          </p:nvSpPr>
          <p:spPr>
            <a:xfrm>
              <a:off x="-2096383" y="21447"/>
              <a:ext cx="365806"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By:</a:t>
              </a:r>
            </a:p>
          </p:txBody>
        </p:sp>
        <p:sp>
          <p:nvSpPr>
            <p:cNvPr id="11" name="TextBox 10"/>
            <p:cNvSpPr txBox="1"/>
            <p:nvPr userDrawn="1"/>
          </p:nvSpPr>
          <p:spPr>
            <a:xfrm>
              <a:off x="-1002010" y="387370"/>
              <a:ext cx="474810"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.com</a:t>
              </a:r>
            </a:p>
          </p:txBody>
        </p:sp>
        <p:pic>
          <p:nvPicPr>
            <p:cNvPr id="12" name="Picture 11"/>
            <p:cNvPicPr>
              <a:picLocks noChangeAspect="1"/>
            </p:cNvPicPr>
            <p:nvPr userDrawn="1"/>
          </p:nvPicPr>
          <p:blipFill>
            <a:blip r:embed="rId4"/>
            <a:stretch>
              <a:fillRect/>
            </a:stretch>
          </p:blipFill>
          <p:spPr>
            <a:xfrm>
              <a:off x="-2018604" y="234547"/>
              <a:ext cx="1405251" cy="185944"/>
            </a:xfrm>
            <a:prstGeom prst="rect">
              <a:avLst/>
            </a:prstGeom>
          </p:spPr>
        </p:pic>
      </p:grpSp>
    </p:spTree>
    <p:extLst>
      <p:ext uri="{BB962C8B-B14F-4D97-AF65-F5344CB8AC3E}">
        <p14:creationId xmlns:p14="http://schemas.microsoft.com/office/powerpoint/2010/main" val="2530658317"/>
      </p:ext>
    </p:extLst>
  </p:cSld>
  <p:clrMap bg1="lt1" tx1="dk1" bg2="lt2" tx2="dk2" accent1="accent1" accent2="accent2" accent3="accent3" accent4="accent4" accent5="accent5" accent6="accent6" hlink="hlink" folHlink="folHlink"/>
  <p:sldLayoutIdLst>
    <p:sldLayoutId id="2147483704" r:id="rId1"/>
  </p:sldLayoutIdLst>
  <p:txStyles>
    <p:titleStyle>
      <a:lvl1pPr algn="l" defTabSz="914400" rtl="0" eaLnBrk="1" latinLnBrk="0" hangingPunct="1">
        <a:lnSpc>
          <a:spcPct val="90000"/>
        </a:lnSpc>
        <a:spcBef>
          <a:spcPct val="0"/>
        </a:spcBef>
        <a:buNone/>
        <a:defRPr lang="en-US" sz="3600" b="1" kern="1200">
          <a:solidFill>
            <a:schemeClr val="bg1"/>
          </a:solidFill>
          <a:latin typeface="Helvetica" panose="020B0500000000000000"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323A45"/>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7E942A-26CB-4FC8-A61F-ED7BAF06B75B}" type="datetimeFigureOut">
              <a:rPr lang="en-US" smtClean="0"/>
              <a:t>8/15/2024</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6EDDA2-A385-4D53-9944-861446547DDE}" type="slidenum">
              <a:rPr lang="en-US" smtClean="0"/>
              <a:t>‹#›</a:t>
            </a:fld>
            <a:endParaRPr lang="en-US"/>
          </a:p>
        </p:txBody>
      </p:sp>
    </p:spTree>
    <p:extLst>
      <p:ext uri="{BB962C8B-B14F-4D97-AF65-F5344CB8AC3E}">
        <p14:creationId xmlns:p14="http://schemas.microsoft.com/office/powerpoint/2010/main" val="4056465630"/>
      </p:ext>
    </p:extLst>
  </p:cSld>
  <p:clrMap bg1="lt1" tx1="dk1" bg2="lt2" tx2="dk2" accent1="accent1" accent2="accent2" accent3="accent3" accent4="accent4" accent5="accent5" accent6="accent6" hlink="hlink" folHlink="folHlink"/>
  <p:sldLayoutIdLst>
    <p:sldLayoutId id="214748370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3.xml"/><Relationship Id="rId3" Type="http://schemas.openxmlformats.org/officeDocument/2006/relationships/chart" Target="../charts/chart1.xml"/><Relationship Id="rId7" Type="http://schemas.openxmlformats.org/officeDocument/2006/relationships/chart" Target="../charts/chart2.xml"/><Relationship Id="rId12" Type="http://schemas.openxmlformats.org/officeDocument/2006/relationships/hyperlink" Target="mailto:tbrown-Ogilvie@helenkeller.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11" Type="http://schemas.openxmlformats.org/officeDocument/2006/relationships/image" Target="../media/image5.jpeg"/><Relationship Id="rId5" Type="http://schemas.openxmlformats.org/officeDocument/2006/relationships/image" Target="../media/image3.png"/><Relationship Id="rId10" Type="http://schemas.openxmlformats.org/officeDocument/2006/relationships/chart" Target="../charts/chart5.xml"/><Relationship Id="rId4" Type="http://schemas.openxmlformats.org/officeDocument/2006/relationships/image" Target="../media/image2.png"/><Relationship Id="rId9" Type="http://schemas.openxmlformats.org/officeDocument/2006/relationships/chart" Target="../charts/chart4.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mailto:jalleman@helenkeller.org" TargetMode="External"/><Relationship Id="rId5" Type="http://schemas.openxmlformats.org/officeDocument/2006/relationships/image" Target="../media/image7.jpeg"/><Relationship Id="rId4" Type="http://schemas.openxmlformats.org/officeDocument/2006/relationships/hyperlink" Target="https://www.helenkeller.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C4CD4EB1-E9D2-B788-4A64-2CBDE1C64B1B}"/>
              </a:ext>
              <a:ext uri="{C183D7F6-B498-43B3-948B-1728B52AA6E4}">
                <adec:decorative xmlns:adec="http://schemas.microsoft.com/office/drawing/2017/decorative" val="1"/>
              </a:ext>
            </a:extLst>
          </p:cNvPr>
          <p:cNvSpPr/>
          <p:nvPr/>
        </p:nvSpPr>
        <p:spPr>
          <a:xfrm>
            <a:off x="2043922" y="6361970"/>
            <a:ext cx="5240798" cy="43339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C2BFAE1-45D3-4B3B-81D2-0BF25FA84FB8}"/>
              </a:ext>
            </a:extLst>
          </p:cNvPr>
          <p:cNvSpPr>
            <a:spLocks noGrp="1"/>
          </p:cNvSpPr>
          <p:nvPr>
            <p:ph type="title"/>
          </p:nvPr>
        </p:nvSpPr>
        <p:spPr>
          <a:xfrm>
            <a:off x="697689" y="120384"/>
            <a:ext cx="7875713" cy="698379"/>
          </a:xfrm>
        </p:spPr>
        <p:txBody>
          <a:bodyPr>
            <a:noAutofit/>
          </a:bodyPr>
          <a:lstStyle/>
          <a:p>
            <a:pPr algn="ctr">
              <a:lnSpc>
                <a:spcPct val="100000"/>
              </a:lnSpc>
            </a:pPr>
            <a:r>
              <a:rPr lang="en-US" sz="2800" dirty="0"/>
              <a:t>Needs of DeafBlind Older Adults Survey</a:t>
            </a:r>
            <a:br>
              <a:rPr lang="en-US" sz="2800" dirty="0"/>
            </a:br>
            <a:r>
              <a:rPr lang="en-US" sz="2800" dirty="0"/>
              <a:t>Demographic Snapshot</a:t>
            </a:r>
            <a:br>
              <a:rPr lang="en-US" sz="3200" dirty="0"/>
            </a:br>
            <a:br>
              <a:rPr lang="en-US" dirty="0"/>
            </a:br>
            <a:endParaRPr lang="en-US" dirty="0"/>
          </a:p>
        </p:txBody>
      </p:sp>
      <p:sp>
        <p:nvSpPr>
          <p:cNvPr id="33" name="TextBox 32" descr="HKNC logo">
            <a:extLst>
              <a:ext uri="{FF2B5EF4-FFF2-40B4-BE49-F238E27FC236}">
                <a16:creationId xmlns:a16="http://schemas.microsoft.com/office/drawing/2014/main" id="{FEAB4837-8E89-4029-8EC3-126B89938492}"/>
              </a:ext>
            </a:extLst>
          </p:cNvPr>
          <p:cNvSpPr txBox="1"/>
          <p:nvPr/>
        </p:nvSpPr>
        <p:spPr>
          <a:xfrm>
            <a:off x="335979" y="1217647"/>
            <a:ext cx="2273828" cy="307777"/>
          </a:xfrm>
          <a:prstGeom prst="rect">
            <a:avLst/>
          </a:prstGeom>
          <a:noFill/>
        </p:spPr>
        <p:txBody>
          <a:bodyPr wrap="none" lIns="0" rtlCol="0">
            <a:spAutoFit/>
          </a:bodyPr>
          <a:lstStyle/>
          <a:p>
            <a:r>
              <a:rPr lang="en-US" sz="1400" b="1" dirty="0">
                <a:latin typeface="Arial Black" panose="020B0A04020102020204" pitchFamily="34" charset="0"/>
              </a:rPr>
              <a:t>Purpose of the Survey</a:t>
            </a:r>
          </a:p>
        </p:txBody>
      </p:sp>
      <p:sp>
        <p:nvSpPr>
          <p:cNvPr id="4" name="TextBox 3">
            <a:extLst>
              <a:ext uri="{FF2B5EF4-FFF2-40B4-BE49-F238E27FC236}">
                <a16:creationId xmlns:a16="http://schemas.microsoft.com/office/drawing/2014/main" id="{5D33A47E-69F7-2C78-F46D-C76F807F93A7}"/>
              </a:ext>
            </a:extLst>
          </p:cNvPr>
          <p:cNvSpPr txBox="1"/>
          <p:nvPr/>
        </p:nvSpPr>
        <p:spPr>
          <a:xfrm>
            <a:off x="232620" y="1500305"/>
            <a:ext cx="2953292" cy="1892826"/>
          </a:xfrm>
          <a:prstGeom prst="rect">
            <a:avLst/>
          </a:prstGeom>
          <a:noFill/>
        </p:spPr>
        <p:txBody>
          <a:bodyPr wrap="square" rtlCol="0">
            <a:spAutoFit/>
          </a:bodyPr>
          <a:lstStyle/>
          <a:p>
            <a:r>
              <a:rPr lang="en-US" sz="1300" dirty="0">
                <a:latin typeface="Arial" panose="020B0604020202020204" pitchFamily="34" charset="0"/>
                <a:cs typeface="Arial" panose="020B0604020202020204" pitchFamily="34" charset="0"/>
              </a:rPr>
              <a:t>To learn about the service needs of </a:t>
            </a:r>
            <a:r>
              <a:rPr lang="en-US" sz="1300" b="1" dirty="0">
                <a:latin typeface="Arial" panose="020B0604020202020204" pitchFamily="34" charset="0"/>
                <a:cs typeface="Arial" panose="020B0604020202020204" pitchFamily="34" charset="0"/>
              </a:rPr>
              <a:t>older adults (age 55+) with combined vision and hearing loss </a:t>
            </a:r>
            <a:r>
              <a:rPr lang="en-US" sz="1300" dirty="0">
                <a:latin typeface="Arial" panose="020B0604020202020204" pitchFamily="34" charset="0"/>
                <a:cs typeface="Arial" panose="020B0604020202020204" pitchFamily="34" charset="0"/>
              </a:rPr>
              <a:t>on a national scale.</a:t>
            </a:r>
          </a:p>
          <a:p>
            <a:endParaRPr lang="en-US" sz="1300" dirty="0">
              <a:latin typeface="Arial" panose="020B0604020202020204" pitchFamily="34" charset="0"/>
              <a:cs typeface="Arial" panose="020B0604020202020204" pitchFamily="34" charset="0"/>
            </a:endParaRPr>
          </a:p>
          <a:p>
            <a:r>
              <a:rPr lang="en-US" sz="1300" b="1" dirty="0">
                <a:latin typeface="Arial" panose="020B0604020202020204" pitchFamily="34" charset="0"/>
                <a:cs typeface="Arial" panose="020B0604020202020204" pitchFamily="34" charset="0"/>
              </a:rPr>
              <a:t>334</a:t>
            </a:r>
            <a:r>
              <a:rPr lang="en-US" sz="1300" dirty="0">
                <a:latin typeface="Arial" panose="020B0604020202020204" pitchFamily="34" charset="0"/>
                <a:cs typeface="Arial" panose="020B0604020202020204" pitchFamily="34" charset="0"/>
              </a:rPr>
              <a:t> </a:t>
            </a:r>
            <a:r>
              <a:rPr lang="en-US" sz="1300" b="1" dirty="0">
                <a:latin typeface="Arial" panose="020B0604020202020204" pitchFamily="34" charset="0"/>
                <a:cs typeface="Arial" panose="020B0604020202020204" pitchFamily="34" charset="0"/>
              </a:rPr>
              <a:t>responses</a:t>
            </a:r>
            <a:r>
              <a:rPr lang="en-US" sz="1300" dirty="0">
                <a:latin typeface="Arial" panose="020B0604020202020204" pitchFamily="34" charset="0"/>
                <a:cs typeface="Arial" panose="020B0604020202020204" pitchFamily="34" charset="0"/>
              </a:rPr>
              <a:t> were collected from </a:t>
            </a:r>
            <a:r>
              <a:rPr lang="en-US" sz="1300" b="1" dirty="0">
                <a:latin typeface="Arial" panose="020B0604020202020204" pitchFamily="34" charset="0"/>
                <a:cs typeface="Arial" panose="020B0604020202020204" pitchFamily="34" charset="0"/>
              </a:rPr>
              <a:t>45 states and 3 U.S. Territories </a:t>
            </a:r>
            <a:r>
              <a:rPr lang="en-US" sz="1300" i="1" dirty="0">
                <a:latin typeface="Arial" panose="020B0604020202020204" pitchFamily="34" charset="0"/>
                <a:cs typeface="Arial" panose="020B0604020202020204" pitchFamily="34" charset="0"/>
              </a:rPr>
              <a:t>(Puerto Rico, Guam, </a:t>
            </a:r>
            <a:r>
              <a:rPr lang="en-US" sz="1300" i="1">
                <a:latin typeface="Arial" panose="020B0604020202020204" pitchFamily="34" charset="0"/>
                <a:cs typeface="Arial" panose="020B0604020202020204" pitchFamily="34" charset="0"/>
              </a:rPr>
              <a:t>and the American Samoa Islands)</a:t>
            </a:r>
            <a:endParaRPr lang="en-US" sz="1300" i="1" dirty="0">
              <a:latin typeface="Arial" panose="020B0604020202020204" pitchFamily="34" charset="0"/>
              <a:cs typeface="Arial" panose="020B0604020202020204" pitchFamily="34" charset="0"/>
            </a:endParaRPr>
          </a:p>
        </p:txBody>
      </p:sp>
      <p:sp>
        <p:nvSpPr>
          <p:cNvPr id="90" name="TextBox 89">
            <a:extLst>
              <a:ext uri="{FF2B5EF4-FFF2-40B4-BE49-F238E27FC236}">
                <a16:creationId xmlns:a16="http://schemas.microsoft.com/office/drawing/2014/main" id="{53D7C627-5E9D-42AE-9157-B4F04D8E000F}"/>
              </a:ext>
            </a:extLst>
          </p:cNvPr>
          <p:cNvSpPr txBox="1"/>
          <p:nvPr/>
        </p:nvSpPr>
        <p:spPr>
          <a:xfrm>
            <a:off x="3992215" y="1217647"/>
            <a:ext cx="2008861" cy="307777"/>
          </a:xfrm>
          <a:prstGeom prst="rect">
            <a:avLst/>
          </a:prstGeom>
          <a:noFill/>
        </p:spPr>
        <p:txBody>
          <a:bodyPr wrap="square" lIns="0" rtlCol="0">
            <a:spAutoFit/>
          </a:bodyPr>
          <a:lstStyle/>
          <a:p>
            <a:r>
              <a:rPr lang="en-US" sz="1400" b="1" dirty="0">
                <a:latin typeface="Arial Black" panose="020B0A04020102020204" pitchFamily="34" charset="0"/>
              </a:rPr>
              <a:t>Age of Participants</a:t>
            </a:r>
          </a:p>
        </p:txBody>
      </p:sp>
      <p:graphicFrame>
        <p:nvGraphicFramePr>
          <p:cNvPr id="75" name="Chart 74" descr="Pie chart that depicts the age of participants with 42% being between the ages of 55 to 64 then those between the ages of 65 and 75 representing 38%, with ages of 76 to 85 at 15% and then 5% being above the age of 85.">
            <a:extLst>
              <a:ext uri="{FF2B5EF4-FFF2-40B4-BE49-F238E27FC236}">
                <a16:creationId xmlns:a16="http://schemas.microsoft.com/office/drawing/2014/main" id="{0423C3C9-C33B-4F93-8E75-5D5FC9FFADBE}"/>
              </a:ext>
            </a:extLst>
          </p:cNvPr>
          <p:cNvGraphicFramePr/>
          <p:nvPr>
            <p:extLst>
              <p:ext uri="{D42A27DB-BD31-4B8C-83A1-F6EECF244321}">
                <p14:modId xmlns:p14="http://schemas.microsoft.com/office/powerpoint/2010/main" val="2569637531"/>
              </p:ext>
            </p:extLst>
          </p:nvPr>
        </p:nvGraphicFramePr>
        <p:xfrm>
          <a:off x="3643383" y="1556098"/>
          <a:ext cx="2577308" cy="2098659"/>
        </p:xfrm>
        <a:graphic>
          <a:graphicData uri="http://schemas.openxmlformats.org/drawingml/2006/chart">
            <c:chart xmlns:c="http://schemas.openxmlformats.org/drawingml/2006/chart" xmlns:r="http://schemas.openxmlformats.org/officeDocument/2006/relationships" r:id="rId3"/>
          </a:graphicData>
        </a:graphic>
      </p:graphicFrame>
      <p:sp>
        <p:nvSpPr>
          <p:cNvPr id="138" name="TextBox 137">
            <a:extLst>
              <a:ext uri="{FF2B5EF4-FFF2-40B4-BE49-F238E27FC236}">
                <a16:creationId xmlns:a16="http://schemas.microsoft.com/office/drawing/2014/main" id="{28E33C6B-93C6-431A-A2DA-FA5D8326F0C3}"/>
              </a:ext>
            </a:extLst>
          </p:cNvPr>
          <p:cNvSpPr txBox="1"/>
          <p:nvPr/>
        </p:nvSpPr>
        <p:spPr>
          <a:xfrm>
            <a:off x="6675370" y="1216120"/>
            <a:ext cx="2218043" cy="307777"/>
          </a:xfrm>
          <a:prstGeom prst="rect">
            <a:avLst/>
          </a:prstGeom>
          <a:noFill/>
        </p:spPr>
        <p:txBody>
          <a:bodyPr wrap="none" lIns="0" rtlCol="0">
            <a:spAutoFit/>
          </a:bodyPr>
          <a:lstStyle/>
          <a:p>
            <a:r>
              <a:rPr lang="en-US" sz="1400" b="1" dirty="0">
                <a:latin typeface="Arial Black" panose="020B0A04020102020204" pitchFamily="34" charset="0"/>
              </a:rPr>
              <a:t>Communication Mode</a:t>
            </a:r>
          </a:p>
        </p:txBody>
      </p:sp>
      <p:pic>
        <p:nvPicPr>
          <p:cNvPr id="11" name="Picture 10" descr="Infographic for speech">
            <a:extLst>
              <a:ext uri="{FF2B5EF4-FFF2-40B4-BE49-F238E27FC236}">
                <a16:creationId xmlns:a16="http://schemas.microsoft.com/office/drawing/2014/main" id="{9F64A996-EC51-35B2-7856-3934BB53CBD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24215" y="1571568"/>
            <a:ext cx="893005" cy="893005"/>
          </a:xfrm>
          <a:prstGeom prst="rect">
            <a:avLst/>
          </a:prstGeom>
        </p:spPr>
      </p:pic>
      <p:sp>
        <p:nvSpPr>
          <p:cNvPr id="140" name="TextBox 139">
            <a:extLst>
              <a:ext uri="{FF2B5EF4-FFF2-40B4-BE49-F238E27FC236}">
                <a16:creationId xmlns:a16="http://schemas.microsoft.com/office/drawing/2014/main" id="{F9C88976-CD73-448B-BD47-1BB60E9D7E7A}"/>
              </a:ext>
            </a:extLst>
          </p:cNvPr>
          <p:cNvSpPr txBox="1"/>
          <p:nvPr/>
        </p:nvSpPr>
        <p:spPr>
          <a:xfrm>
            <a:off x="6688290" y="2549844"/>
            <a:ext cx="486030" cy="307777"/>
          </a:xfrm>
          <a:prstGeom prst="rect">
            <a:avLst/>
          </a:prstGeom>
          <a:noFill/>
        </p:spPr>
        <p:txBody>
          <a:bodyPr wrap="square" rIns="0" rtlCol="0">
            <a:spAutoFit/>
          </a:bodyPr>
          <a:lstStyle/>
          <a:p>
            <a:pPr algn="r"/>
            <a:r>
              <a:rPr lang="en-US" sz="1400" b="1" dirty="0"/>
              <a:t>61%</a:t>
            </a:r>
          </a:p>
        </p:txBody>
      </p:sp>
      <p:sp>
        <p:nvSpPr>
          <p:cNvPr id="142" name="TextBox 141">
            <a:extLst>
              <a:ext uri="{FF2B5EF4-FFF2-40B4-BE49-F238E27FC236}">
                <a16:creationId xmlns:a16="http://schemas.microsoft.com/office/drawing/2014/main" id="{46B95233-3218-4B92-8271-193246E536D0}"/>
              </a:ext>
            </a:extLst>
          </p:cNvPr>
          <p:cNvSpPr txBox="1"/>
          <p:nvPr/>
        </p:nvSpPr>
        <p:spPr>
          <a:xfrm>
            <a:off x="6579110" y="2911361"/>
            <a:ext cx="834459" cy="461665"/>
          </a:xfrm>
          <a:prstGeom prst="rect">
            <a:avLst/>
          </a:prstGeom>
          <a:noFill/>
        </p:spPr>
        <p:txBody>
          <a:bodyPr wrap="none" rtlCol="0" anchor="ctr">
            <a:spAutoFit/>
          </a:bodyPr>
          <a:lstStyle/>
          <a:p>
            <a:pPr algn="ctr"/>
            <a:r>
              <a:rPr lang="en-US" sz="1200" dirty="0">
                <a:latin typeface="Arial Black" panose="020B0A04020102020204" pitchFamily="34" charset="0"/>
              </a:rPr>
              <a:t>Speech</a:t>
            </a:r>
            <a:r>
              <a:rPr lang="en-US" sz="1000" dirty="0"/>
              <a:t> </a:t>
            </a:r>
          </a:p>
          <a:p>
            <a:pPr algn="ctr"/>
            <a:r>
              <a:rPr lang="en-US" sz="1200" dirty="0">
                <a:latin typeface="Arial Black" panose="020B0A04020102020204" pitchFamily="34" charset="0"/>
              </a:rPr>
              <a:t>Users</a:t>
            </a:r>
            <a:endParaRPr lang="en-US" sz="1000" dirty="0">
              <a:latin typeface="Arial Black" panose="020B0A04020102020204" pitchFamily="34" charset="0"/>
            </a:endParaRPr>
          </a:p>
        </p:txBody>
      </p:sp>
      <p:pic>
        <p:nvPicPr>
          <p:cNvPr id="16" name="Graphic 15" descr="Infographic for sign language">
            <a:extLst>
              <a:ext uri="{FF2B5EF4-FFF2-40B4-BE49-F238E27FC236}">
                <a16:creationId xmlns:a16="http://schemas.microsoft.com/office/drawing/2014/main" id="{5C44F8CD-C493-C436-28FE-DFFBED41E53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602379" y="1575314"/>
            <a:ext cx="914400" cy="914400"/>
          </a:xfrm>
          <a:prstGeom prst="rect">
            <a:avLst/>
          </a:prstGeom>
        </p:spPr>
      </p:pic>
      <p:sp>
        <p:nvSpPr>
          <p:cNvPr id="147" name="TextBox 146">
            <a:extLst>
              <a:ext uri="{FF2B5EF4-FFF2-40B4-BE49-F238E27FC236}">
                <a16:creationId xmlns:a16="http://schemas.microsoft.com/office/drawing/2014/main" id="{77FF5A1F-E8A2-4AB2-8AFC-FFD15F5AFD24}"/>
              </a:ext>
            </a:extLst>
          </p:cNvPr>
          <p:cNvSpPr txBox="1"/>
          <p:nvPr/>
        </p:nvSpPr>
        <p:spPr>
          <a:xfrm>
            <a:off x="7811434" y="2556162"/>
            <a:ext cx="496290" cy="307777"/>
          </a:xfrm>
          <a:prstGeom prst="rect">
            <a:avLst/>
          </a:prstGeom>
          <a:noFill/>
        </p:spPr>
        <p:txBody>
          <a:bodyPr wrap="none" rIns="0" rtlCol="0">
            <a:spAutoFit/>
          </a:bodyPr>
          <a:lstStyle/>
          <a:p>
            <a:pPr algn="r"/>
            <a:r>
              <a:rPr lang="en-US" sz="1400" b="1" dirty="0"/>
              <a:t>45%*</a:t>
            </a:r>
          </a:p>
        </p:txBody>
      </p:sp>
      <p:sp>
        <p:nvSpPr>
          <p:cNvPr id="144" name="TextBox 143">
            <a:extLst>
              <a:ext uri="{FF2B5EF4-FFF2-40B4-BE49-F238E27FC236}">
                <a16:creationId xmlns:a16="http://schemas.microsoft.com/office/drawing/2014/main" id="{68C4CA4F-6AA0-4377-952D-01307EA5B8F1}"/>
              </a:ext>
            </a:extLst>
          </p:cNvPr>
          <p:cNvSpPr txBox="1"/>
          <p:nvPr/>
        </p:nvSpPr>
        <p:spPr>
          <a:xfrm>
            <a:off x="7461638" y="2913208"/>
            <a:ext cx="1246738" cy="461665"/>
          </a:xfrm>
          <a:prstGeom prst="rect">
            <a:avLst/>
          </a:prstGeom>
          <a:noFill/>
        </p:spPr>
        <p:txBody>
          <a:bodyPr wrap="square" rtlCol="0" anchor="ctr">
            <a:spAutoFit/>
          </a:bodyPr>
          <a:lstStyle/>
          <a:p>
            <a:pPr algn="ctr"/>
            <a:r>
              <a:rPr lang="en-US" sz="1200" b="1" dirty="0">
                <a:latin typeface="Arial Black" panose="020B0A04020102020204" pitchFamily="34" charset="0"/>
              </a:rPr>
              <a:t>Visual + Tactile ASL</a:t>
            </a:r>
          </a:p>
        </p:txBody>
      </p:sp>
      <p:sp>
        <p:nvSpPr>
          <p:cNvPr id="12" name="TextBox 11">
            <a:extLst>
              <a:ext uri="{FF2B5EF4-FFF2-40B4-BE49-F238E27FC236}">
                <a16:creationId xmlns:a16="http://schemas.microsoft.com/office/drawing/2014/main" id="{E42BEE0C-F8AE-54F9-7C12-3ADF49ECD892}"/>
              </a:ext>
            </a:extLst>
          </p:cNvPr>
          <p:cNvSpPr txBox="1"/>
          <p:nvPr/>
        </p:nvSpPr>
        <p:spPr>
          <a:xfrm>
            <a:off x="6601316" y="3399052"/>
            <a:ext cx="2002125" cy="415498"/>
          </a:xfrm>
          <a:prstGeom prst="rect">
            <a:avLst/>
          </a:prstGeom>
          <a:noFill/>
        </p:spPr>
        <p:txBody>
          <a:bodyPr wrap="square" rtlCol="0">
            <a:spAutoFit/>
          </a:bodyPr>
          <a:lstStyle/>
          <a:p>
            <a:pPr algn="ctr"/>
            <a:r>
              <a:rPr lang="en-US" sz="1050" dirty="0"/>
              <a:t>* &lt; 100 because some reported both Speech and ASL.  </a:t>
            </a:r>
          </a:p>
        </p:txBody>
      </p:sp>
      <p:sp>
        <p:nvSpPr>
          <p:cNvPr id="73" name="TextBox 72">
            <a:extLst>
              <a:ext uri="{FF2B5EF4-FFF2-40B4-BE49-F238E27FC236}">
                <a16:creationId xmlns:a16="http://schemas.microsoft.com/office/drawing/2014/main" id="{2CC2A292-352E-4E12-975D-F8F2FFF463CD}"/>
              </a:ext>
            </a:extLst>
          </p:cNvPr>
          <p:cNvSpPr txBox="1"/>
          <p:nvPr/>
        </p:nvSpPr>
        <p:spPr>
          <a:xfrm>
            <a:off x="196129" y="3803543"/>
            <a:ext cx="3287182" cy="307777"/>
          </a:xfrm>
          <a:prstGeom prst="rect">
            <a:avLst/>
          </a:prstGeom>
          <a:noFill/>
        </p:spPr>
        <p:txBody>
          <a:bodyPr wrap="none" lIns="0" rtlCol="0">
            <a:spAutoFit/>
          </a:bodyPr>
          <a:lstStyle/>
          <a:p>
            <a:r>
              <a:rPr lang="en-US" sz="1400" b="1" dirty="0">
                <a:latin typeface="Arial Black" panose="020B0A04020102020204" pitchFamily="34" charset="0"/>
              </a:rPr>
              <a:t>Spectrum of Vision and Hearing </a:t>
            </a:r>
          </a:p>
        </p:txBody>
      </p:sp>
      <p:graphicFrame>
        <p:nvGraphicFramePr>
          <p:cNvPr id="96" name="Chart 95" descr="Bar graph depicting various levels of vision and hearing loss with 22% reported as totally blind, 25% as low vision, 52% as legally blind and for profoundly deaf 25%,then mild to moderate hearing loss at 30% and hard of hearing at 36% with mixed or other at 9%.">
            <a:extLst>
              <a:ext uri="{FF2B5EF4-FFF2-40B4-BE49-F238E27FC236}">
                <a16:creationId xmlns:a16="http://schemas.microsoft.com/office/drawing/2014/main" id="{E0D121D2-2841-4ACF-BBBC-EC21563B99A6}"/>
              </a:ext>
            </a:extLst>
          </p:cNvPr>
          <p:cNvGraphicFramePr/>
          <p:nvPr>
            <p:extLst>
              <p:ext uri="{D42A27DB-BD31-4B8C-83A1-F6EECF244321}">
                <p14:modId xmlns:p14="http://schemas.microsoft.com/office/powerpoint/2010/main" val="2873431711"/>
              </p:ext>
            </p:extLst>
          </p:nvPr>
        </p:nvGraphicFramePr>
        <p:xfrm>
          <a:off x="4495" y="4196961"/>
          <a:ext cx="4707024" cy="1966007"/>
        </p:xfrm>
        <a:graphic>
          <a:graphicData uri="http://schemas.openxmlformats.org/drawingml/2006/chart">
            <c:chart xmlns:c="http://schemas.openxmlformats.org/drawingml/2006/chart" xmlns:r="http://schemas.openxmlformats.org/officeDocument/2006/relationships" r:id="rId7"/>
          </a:graphicData>
        </a:graphic>
      </p:graphicFrame>
      <p:sp>
        <p:nvSpPr>
          <p:cNvPr id="58" name="TextBox 57">
            <a:extLst>
              <a:ext uri="{FF2B5EF4-FFF2-40B4-BE49-F238E27FC236}">
                <a16:creationId xmlns:a16="http://schemas.microsoft.com/office/drawing/2014/main" id="{EAAFFB0C-B75E-46EB-F397-B733CDBF06AF}"/>
              </a:ext>
            </a:extLst>
          </p:cNvPr>
          <p:cNvSpPr txBox="1"/>
          <p:nvPr/>
        </p:nvSpPr>
        <p:spPr>
          <a:xfrm>
            <a:off x="4348292" y="3806613"/>
            <a:ext cx="4939777" cy="307777"/>
          </a:xfrm>
          <a:prstGeom prst="rect">
            <a:avLst/>
          </a:prstGeom>
          <a:noFill/>
        </p:spPr>
        <p:txBody>
          <a:bodyPr wrap="square" lIns="0" rtlCol="0">
            <a:spAutoFit/>
          </a:bodyPr>
          <a:lstStyle/>
          <a:p>
            <a:r>
              <a:rPr lang="en-US" sz="1400" b="1" dirty="0">
                <a:latin typeface="Arial Black" panose="020B0A04020102020204" pitchFamily="34" charset="0"/>
              </a:rPr>
              <a:t>Significant Statistics of DeafBlind Older Adults  </a:t>
            </a:r>
          </a:p>
        </p:txBody>
      </p:sp>
      <p:grpSp>
        <p:nvGrpSpPr>
          <p:cNvPr id="5" name="Group 4" descr="Three circle graphs of various colors are used to describe significant statistics of deaf blind older adults the first graph shows that 67% reported difficulty with shopping the next circle is reported need for assistance to travel at 65% and the final circle is reported feelings of isolation sometimes at 47%.">
            <a:extLst>
              <a:ext uri="{FF2B5EF4-FFF2-40B4-BE49-F238E27FC236}">
                <a16:creationId xmlns:a16="http://schemas.microsoft.com/office/drawing/2014/main" id="{480E43FC-28E5-67DE-4B5F-52B72BAA9943}"/>
              </a:ext>
            </a:extLst>
          </p:cNvPr>
          <p:cNvGrpSpPr/>
          <p:nvPr/>
        </p:nvGrpSpPr>
        <p:grpSpPr>
          <a:xfrm>
            <a:off x="4261905" y="4222114"/>
            <a:ext cx="4762301" cy="1749060"/>
            <a:chOff x="3673314" y="4185642"/>
            <a:chExt cx="5385423" cy="1718785"/>
          </a:xfrm>
        </p:grpSpPr>
        <p:graphicFrame>
          <p:nvGraphicFramePr>
            <p:cNvPr id="46" name="Chart 45">
              <a:extLst>
                <a:ext uri="{FF2B5EF4-FFF2-40B4-BE49-F238E27FC236}">
                  <a16:creationId xmlns:a16="http://schemas.microsoft.com/office/drawing/2014/main" id="{B652D5D6-80F9-6E92-1B86-40BB5CAB905B}"/>
                </a:ext>
              </a:extLst>
            </p:cNvPr>
            <p:cNvGraphicFramePr/>
            <p:nvPr>
              <p:extLst>
                <p:ext uri="{D42A27DB-BD31-4B8C-83A1-F6EECF244321}">
                  <p14:modId xmlns:p14="http://schemas.microsoft.com/office/powerpoint/2010/main" val="2602887180"/>
                </p:ext>
              </p:extLst>
            </p:nvPr>
          </p:nvGraphicFramePr>
          <p:xfrm>
            <a:off x="3673314" y="4304001"/>
            <a:ext cx="1323332" cy="1301974"/>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47" name="Chart 46">
              <a:extLst>
                <a:ext uri="{FF2B5EF4-FFF2-40B4-BE49-F238E27FC236}">
                  <a16:creationId xmlns:a16="http://schemas.microsoft.com/office/drawing/2014/main" id="{22A13B6C-EB89-5E88-18DF-842B65CD774B}"/>
                </a:ext>
              </a:extLst>
            </p:cNvPr>
            <p:cNvGraphicFramePr/>
            <p:nvPr>
              <p:extLst>
                <p:ext uri="{D42A27DB-BD31-4B8C-83A1-F6EECF244321}">
                  <p14:modId xmlns:p14="http://schemas.microsoft.com/office/powerpoint/2010/main" val="1706456913"/>
                </p:ext>
              </p:extLst>
            </p:nvPr>
          </p:nvGraphicFramePr>
          <p:xfrm>
            <a:off x="5472837" y="4185642"/>
            <a:ext cx="1323332" cy="1301974"/>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48" name="Chart 47">
              <a:extLst>
                <a:ext uri="{FF2B5EF4-FFF2-40B4-BE49-F238E27FC236}">
                  <a16:creationId xmlns:a16="http://schemas.microsoft.com/office/drawing/2014/main" id="{0C82A41C-50D7-97BE-7A7A-F800F6A13FD9}"/>
                </a:ext>
              </a:extLst>
            </p:cNvPr>
            <p:cNvGraphicFramePr/>
            <p:nvPr>
              <p:extLst>
                <p:ext uri="{D42A27DB-BD31-4B8C-83A1-F6EECF244321}">
                  <p14:modId xmlns:p14="http://schemas.microsoft.com/office/powerpoint/2010/main" val="2348145345"/>
                </p:ext>
              </p:extLst>
            </p:nvPr>
          </p:nvGraphicFramePr>
          <p:xfrm>
            <a:off x="7250864" y="4193626"/>
            <a:ext cx="1323332" cy="1301974"/>
          </p:xfrm>
          <a:graphic>
            <a:graphicData uri="http://schemas.openxmlformats.org/drawingml/2006/chart">
              <c:chart xmlns:c="http://schemas.openxmlformats.org/drawingml/2006/chart" xmlns:r="http://schemas.openxmlformats.org/officeDocument/2006/relationships" r:id="rId10"/>
            </a:graphicData>
          </a:graphic>
        </p:graphicFrame>
        <p:cxnSp>
          <p:nvCxnSpPr>
            <p:cNvPr id="49" name="Straight Arrow Connector 48">
              <a:extLst>
                <a:ext uri="{FF2B5EF4-FFF2-40B4-BE49-F238E27FC236}">
                  <a16:creationId xmlns:a16="http://schemas.microsoft.com/office/drawing/2014/main" id="{935AA188-0EA7-F0BA-2453-ABB42AE149FD}"/>
                </a:ext>
              </a:extLst>
            </p:cNvPr>
            <p:cNvCxnSpPr>
              <a:cxnSpLocks/>
            </p:cNvCxnSpPr>
            <p:nvPr/>
          </p:nvCxnSpPr>
          <p:spPr>
            <a:xfrm flipH="1">
              <a:off x="4589531" y="4482720"/>
              <a:ext cx="755484" cy="0"/>
            </a:xfrm>
            <a:prstGeom prst="straightConnector1">
              <a:avLst/>
            </a:prstGeom>
            <a:ln>
              <a:solidFill>
                <a:schemeClr val="tx1"/>
              </a:solidFill>
              <a:tailEnd type="oval" w="med" len="med"/>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78D7CC1D-6F05-BF47-33E5-574E7B54F3B3}"/>
                </a:ext>
              </a:extLst>
            </p:cNvPr>
            <p:cNvSpPr txBox="1"/>
            <p:nvPr/>
          </p:nvSpPr>
          <p:spPr>
            <a:xfrm>
              <a:off x="4906573" y="4239288"/>
              <a:ext cx="392216" cy="292153"/>
            </a:xfrm>
            <a:prstGeom prst="rect">
              <a:avLst/>
            </a:prstGeom>
            <a:noFill/>
          </p:spPr>
          <p:txBody>
            <a:bodyPr wrap="none" rIns="0" rtlCol="0">
              <a:spAutoFit/>
            </a:bodyPr>
            <a:lstStyle/>
            <a:p>
              <a:pPr algn="r"/>
              <a:r>
                <a:rPr lang="en-US" sz="1400" b="1" dirty="0"/>
                <a:t>67%</a:t>
              </a:r>
            </a:p>
          </p:txBody>
        </p:sp>
        <p:cxnSp>
          <p:nvCxnSpPr>
            <p:cNvPr id="51" name="Straight Arrow Connector 50">
              <a:extLst>
                <a:ext uri="{FF2B5EF4-FFF2-40B4-BE49-F238E27FC236}">
                  <a16:creationId xmlns:a16="http://schemas.microsoft.com/office/drawing/2014/main" id="{10BB2DC8-D0C5-24E8-0D4F-AF5BF4100B6B}"/>
                </a:ext>
              </a:extLst>
            </p:cNvPr>
            <p:cNvCxnSpPr>
              <a:cxnSpLocks/>
            </p:cNvCxnSpPr>
            <p:nvPr/>
          </p:nvCxnSpPr>
          <p:spPr>
            <a:xfrm flipH="1">
              <a:off x="6327491" y="4482720"/>
              <a:ext cx="755484" cy="0"/>
            </a:xfrm>
            <a:prstGeom prst="straightConnector1">
              <a:avLst/>
            </a:prstGeom>
            <a:ln>
              <a:solidFill>
                <a:schemeClr val="tx1"/>
              </a:solidFill>
              <a:tailEnd type="oval" w="med" len="med"/>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81A41D7C-66EC-C392-320B-6BB9C5859493}"/>
                </a:ext>
              </a:extLst>
            </p:cNvPr>
            <p:cNvSpPr txBox="1"/>
            <p:nvPr/>
          </p:nvSpPr>
          <p:spPr>
            <a:xfrm>
              <a:off x="6766570" y="4239288"/>
              <a:ext cx="392216" cy="292153"/>
            </a:xfrm>
            <a:prstGeom prst="rect">
              <a:avLst/>
            </a:prstGeom>
            <a:noFill/>
          </p:spPr>
          <p:txBody>
            <a:bodyPr wrap="none" rIns="0" rtlCol="0">
              <a:spAutoFit/>
            </a:bodyPr>
            <a:lstStyle/>
            <a:p>
              <a:pPr algn="r"/>
              <a:r>
                <a:rPr lang="en-US" sz="1400" b="1" dirty="0"/>
                <a:t>65%</a:t>
              </a:r>
            </a:p>
          </p:txBody>
        </p:sp>
        <p:cxnSp>
          <p:nvCxnSpPr>
            <p:cNvPr id="53" name="Straight Arrow Connector 52">
              <a:extLst>
                <a:ext uri="{FF2B5EF4-FFF2-40B4-BE49-F238E27FC236}">
                  <a16:creationId xmlns:a16="http://schemas.microsoft.com/office/drawing/2014/main" id="{3EB0A467-1AD7-B117-2192-2376C37ACD43}"/>
                </a:ext>
              </a:extLst>
            </p:cNvPr>
            <p:cNvCxnSpPr>
              <a:cxnSpLocks/>
            </p:cNvCxnSpPr>
            <p:nvPr/>
          </p:nvCxnSpPr>
          <p:spPr>
            <a:xfrm flipH="1">
              <a:off x="8107172" y="4534295"/>
              <a:ext cx="755484" cy="0"/>
            </a:xfrm>
            <a:prstGeom prst="straightConnector1">
              <a:avLst/>
            </a:prstGeom>
            <a:ln>
              <a:solidFill>
                <a:schemeClr val="tx1"/>
              </a:solidFill>
              <a:tailEnd type="oval" w="med" len="med"/>
            </a:ln>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ECD3E166-7FB6-509B-B749-3D5F653BFCC3}"/>
                </a:ext>
              </a:extLst>
            </p:cNvPr>
            <p:cNvSpPr txBox="1"/>
            <p:nvPr/>
          </p:nvSpPr>
          <p:spPr>
            <a:xfrm>
              <a:off x="8461250" y="4257534"/>
              <a:ext cx="392216" cy="292153"/>
            </a:xfrm>
            <a:prstGeom prst="rect">
              <a:avLst/>
            </a:prstGeom>
            <a:noFill/>
          </p:spPr>
          <p:txBody>
            <a:bodyPr wrap="none" rIns="0" rtlCol="0">
              <a:spAutoFit/>
            </a:bodyPr>
            <a:lstStyle/>
            <a:p>
              <a:pPr algn="r"/>
              <a:r>
                <a:rPr lang="en-US" sz="1400" b="1" dirty="0"/>
                <a:t>47%</a:t>
              </a:r>
            </a:p>
          </p:txBody>
        </p:sp>
        <p:sp>
          <p:nvSpPr>
            <p:cNvPr id="55" name="TextBox 54">
              <a:extLst>
                <a:ext uri="{FF2B5EF4-FFF2-40B4-BE49-F238E27FC236}">
                  <a16:creationId xmlns:a16="http://schemas.microsoft.com/office/drawing/2014/main" id="{A425BBF7-D5EF-26EA-4B7A-0BCD0FE564E6}"/>
                </a:ext>
              </a:extLst>
            </p:cNvPr>
            <p:cNvSpPr txBox="1"/>
            <p:nvPr/>
          </p:nvSpPr>
          <p:spPr>
            <a:xfrm>
              <a:off x="3698904" y="5337334"/>
              <a:ext cx="1393577" cy="567093"/>
            </a:xfrm>
            <a:prstGeom prst="rect">
              <a:avLst/>
            </a:prstGeom>
            <a:noFill/>
          </p:spPr>
          <p:txBody>
            <a:bodyPr wrap="square" rtlCol="0" anchor="ctr">
              <a:spAutoFit/>
            </a:bodyPr>
            <a:lstStyle/>
            <a:p>
              <a:pPr algn="ctr"/>
              <a:r>
                <a:rPr lang="en-US" sz="1050" b="1" dirty="0">
                  <a:latin typeface="Arial Black" panose="020B0A04020102020204" pitchFamily="34" charset="0"/>
                </a:rPr>
                <a:t>Reported</a:t>
              </a:r>
            </a:p>
            <a:p>
              <a:pPr algn="ctr"/>
              <a:r>
                <a:rPr lang="en-US" sz="1050" b="1" dirty="0">
                  <a:latin typeface="Arial Black" panose="020B0A04020102020204" pitchFamily="34" charset="0"/>
                </a:rPr>
                <a:t>Difficulty with Shopping</a:t>
              </a:r>
            </a:p>
          </p:txBody>
        </p:sp>
        <p:sp>
          <p:nvSpPr>
            <p:cNvPr id="56" name="TextBox 55">
              <a:extLst>
                <a:ext uri="{FF2B5EF4-FFF2-40B4-BE49-F238E27FC236}">
                  <a16:creationId xmlns:a16="http://schemas.microsoft.com/office/drawing/2014/main" id="{67F604E6-E316-3AC5-DE14-E10D04154CC3}"/>
                </a:ext>
              </a:extLst>
            </p:cNvPr>
            <p:cNvSpPr txBox="1"/>
            <p:nvPr/>
          </p:nvSpPr>
          <p:spPr>
            <a:xfrm>
              <a:off x="5202680" y="5318377"/>
              <a:ext cx="1940001" cy="567093"/>
            </a:xfrm>
            <a:prstGeom prst="rect">
              <a:avLst/>
            </a:prstGeom>
            <a:noFill/>
          </p:spPr>
          <p:txBody>
            <a:bodyPr wrap="none" rtlCol="0" anchor="ctr">
              <a:spAutoFit/>
            </a:bodyPr>
            <a:lstStyle/>
            <a:p>
              <a:pPr algn="ctr"/>
              <a:r>
                <a:rPr lang="en-US" sz="1050" b="1" dirty="0">
                  <a:latin typeface="Arial Black" panose="020B0A04020102020204" pitchFamily="34" charset="0"/>
                </a:rPr>
                <a:t>Reported </a:t>
              </a:r>
            </a:p>
            <a:p>
              <a:pPr algn="ctr"/>
              <a:r>
                <a:rPr lang="en-US" sz="1050" b="1" dirty="0">
                  <a:latin typeface="Arial Black" panose="020B0A04020102020204" pitchFamily="34" charset="0"/>
                </a:rPr>
                <a:t>Need for Assistance </a:t>
              </a:r>
            </a:p>
            <a:p>
              <a:pPr algn="ctr"/>
              <a:r>
                <a:rPr lang="en-US" sz="1050" b="1" dirty="0">
                  <a:latin typeface="Arial Black" panose="020B0A04020102020204" pitchFamily="34" charset="0"/>
                </a:rPr>
                <a:t>to Travel </a:t>
              </a:r>
            </a:p>
          </p:txBody>
        </p:sp>
        <p:sp>
          <p:nvSpPr>
            <p:cNvPr id="57" name="TextBox 56">
              <a:extLst>
                <a:ext uri="{FF2B5EF4-FFF2-40B4-BE49-F238E27FC236}">
                  <a16:creationId xmlns:a16="http://schemas.microsoft.com/office/drawing/2014/main" id="{D0C0A145-6BC5-F070-DBAF-CBFA4875D274}"/>
                </a:ext>
              </a:extLst>
            </p:cNvPr>
            <p:cNvSpPr txBox="1"/>
            <p:nvPr/>
          </p:nvSpPr>
          <p:spPr>
            <a:xfrm>
              <a:off x="6877050" y="5305620"/>
              <a:ext cx="2181687" cy="567093"/>
            </a:xfrm>
            <a:prstGeom prst="rect">
              <a:avLst/>
            </a:prstGeom>
            <a:noFill/>
          </p:spPr>
          <p:txBody>
            <a:bodyPr wrap="square" rtlCol="0" anchor="ctr">
              <a:spAutoFit/>
            </a:bodyPr>
            <a:lstStyle/>
            <a:p>
              <a:pPr algn="ctr"/>
              <a:r>
                <a:rPr lang="en-US" sz="1050" b="1" dirty="0">
                  <a:latin typeface="Arial Black" panose="020B0A04020102020204" pitchFamily="34" charset="0"/>
                </a:rPr>
                <a:t>Reported </a:t>
              </a:r>
            </a:p>
            <a:p>
              <a:pPr algn="ctr"/>
              <a:r>
                <a:rPr lang="en-US" sz="1050" b="1" dirty="0">
                  <a:latin typeface="Arial Black" panose="020B0A04020102020204" pitchFamily="34" charset="0"/>
                </a:rPr>
                <a:t>Sometimes </a:t>
              </a:r>
            </a:p>
            <a:p>
              <a:pPr algn="ctr"/>
              <a:r>
                <a:rPr lang="en-US" sz="1050" b="1" dirty="0">
                  <a:latin typeface="Arial Black" panose="020B0A04020102020204" pitchFamily="34" charset="0"/>
                </a:rPr>
                <a:t>Feeling Isolated </a:t>
              </a:r>
            </a:p>
          </p:txBody>
        </p:sp>
      </p:grpSp>
      <p:sp>
        <p:nvSpPr>
          <p:cNvPr id="40" name="TextBox 39">
            <a:extLst>
              <a:ext uri="{FF2B5EF4-FFF2-40B4-BE49-F238E27FC236}">
                <a16:creationId xmlns:a16="http://schemas.microsoft.com/office/drawing/2014/main" id="{3B4C440B-AA91-D540-99CE-BD5DFD2BB9E6}"/>
              </a:ext>
            </a:extLst>
          </p:cNvPr>
          <p:cNvSpPr txBox="1"/>
          <p:nvPr/>
        </p:nvSpPr>
        <p:spPr>
          <a:xfrm>
            <a:off x="-29234" y="6286314"/>
            <a:ext cx="2377477" cy="461665"/>
          </a:xfrm>
          <a:prstGeom prst="rect">
            <a:avLst/>
          </a:prstGeom>
          <a:noFill/>
          <a:ln>
            <a:noFill/>
          </a:ln>
        </p:spPr>
        <p:txBody>
          <a:bodyPr wrap="square" rtlCol="0">
            <a:spAutoFit/>
          </a:bodyPr>
          <a:lstStyle/>
          <a:p>
            <a:pPr algn="ctr"/>
            <a:r>
              <a:rPr lang="en-US" sz="1200" b="1" dirty="0">
                <a:solidFill>
                  <a:schemeClr val="accent1">
                    <a:lumMod val="50000"/>
                  </a:schemeClr>
                </a:solidFill>
              </a:rPr>
              <a:t>Template by</a:t>
            </a:r>
          </a:p>
          <a:p>
            <a:pPr algn="ctr"/>
            <a:r>
              <a:rPr lang="en-US" sz="1200" b="1" dirty="0">
                <a:solidFill>
                  <a:schemeClr val="accent1">
                    <a:lumMod val="50000"/>
                  </a:schemeClr>
                </a:solidFill>
              </a:rPr>
              <a:t> PresentationGO.com</a:t>
            </a:r>
            <a:r>
              <a:rPr lang="en-US" sz="1200" dirty="0">
                <a:solidFill>
                  <a:schemeClr val="accent1">
                    <a:lumMod val="50000"/>
                  </a:schemeClr>
                </a:solidFill>
              </a:rPr>
              <a:t> </a:t>
            </a:r>
          </a:p>
        </p:txBody>
      </p:sp>
      <p:pic>
        <p:nvPicPr>
          <p:cNvPr id="21" name="Picture 20" descr="HKNC logo">
            <a:extLst>
              <a:ext uri="{FF2B5EF4-FFF2-40B4-BE49-F238E27FC236}">
                <a16:creationId xmlns:a16="http://schemas.microsoft.com/office/drawing/2014/main" id="{34563AA3-41A0-CE89-EB89-F3C5A8C4F116}"/>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838866" y="6212776"/>
            <a:ext cx="3070773" cy="565339"/>
          </a:xfrm>
          <a:prstGeom prst="rect">
            <a:avLst/>
          </a:prstGeom>
        </p:spPr>
      </p:pic>
      <p:sp>
        <p:nvSpPr>
          <p:cNvPr id="27" name="TextBox 26">
            <a:extLst>
              <a:ext uri="{FF2B5EF4-FFF2-40B4-BE49-F238E27FC236}">
                <a16:creationId xmlns:a16="http://schemas.microsoft.com/office/drawing/2014/main" id="{A0ED6440-DCBE-A137-F87F-5596BC58E151}"/>
              </a:ext>
            </a:extLst>
          </p:cNvPr>
          <p:cNvSpPr txBox="1"/>
          <p:nvPr/>
        </p:nvSpPr>
        <p:spPr>
          <a:xfrm>
            <a:off x="6472082" y="6296626"/>
            <a:ext cx="2525867" cy="461665"/>
          </a:xfrm>
          <a:prstGeom prst="rect">
            <a:avLst/>
          </a:prstGeom>
          <a:noFill/>
        </p:spPr>
        <p:txBody>
          <a:bodyPr wrap="square" rtlCol="0">
            <a:spAutoFit/>
          </a:bodyPr>
          <a:lstStyle/>
          <a:p>
            <a:pPr algn="ctr"/>
            <a:r>
              <a:rPr lang="en-US" sz="1200" b="1" dirty="0">
                <a:solidFill>
                  <a:schemeClr val="accent1">
                    <a:lumMod val="50000"/>
                  </a:schemeClr>
                </a:solidFill>
                <a:latin typeface="Arial" panose="020B0604020202020204" pitchFamily="34" charset="0"/>
                <a:cs typeface="Arial" panose="020B0604020202020204" pitchFamily="34" charset="0"/>
              </a:rPr>
              <a:t>HKNC Research Specialist: </a:t>
            </a:r>
            <a:r>
              <a:rPr lang="en-US" sz="1200" b="1" dirty="0">
                <a:latin typeface="Arial" panose="020B0604020202020204" pitchFamily="34" charset="0"/>
                <a:cs typeface="Arial" panose="020B0604020202020204" pitchFamily="34" charset="0"/>
                <a:hlinkClick r:id="rId12"/>
              </a:rPr>
              <a:t>tbrown-ogilvie@helenkeller.org</a:t>
            </a:r>
            <a:r>
              <a:rPr lang="en-US" sz="1200" b="1" dirty="0">
                <a:latin typeface="Arial" panose="020B0604020202020204" pitchFamily="34" charset="0"/>
                <a:cs typeface="Arial" panose="020B0604020202020204" pitchFamily="34" charset="0"/>
              </a:rPr>
              <a:t>  </a:t>
            </a:r>
          </a:p>
        </p:txBody>
      </p:sp>
      <p:cxnSp>
        <p:nvCxnSpPr>
          <p:cNvPr id="42" name="Straight Connector 41">
            <a:extLst>
              <a:ext uri="{FF2B5EF4-FFF2-40B4-BE49-F238E27FC236}">
                <a16:creationId xmlns:a16="http://schemas.microsoft.com/office/drawing/2014/main" id="{3A522219-7732-40B0-BA31-EC98DCD57B3B}"/>
              </a:ext>
              <a:ext uri="{C183D7F6-B498-43B3-948B-1728B52AA6E4}">
                <adec:decorative xmlns:adec="http://schemas.microsoft.com/office/drawing/2017/decorative" val="1"/>
              </a:ext>
            </a:extLst>
          </p:cNvPr>
          <p:cNvCxnSpPr>
            <a:cxnSpLocks/>
          </p:cNvCxnSpPr>
          <p:nvPr/>
        </p:nvCxnSpPr>
        <p:spPr>
          <a:xfrm>
            <a:off x="247666" y="1488290"/>
            <a:ext cx="33316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922B8300-E714-4411-ACEA-BBA74F6F63C1}"/>
              </a:ext>
              <a:ext uri="{C183D7F6-B498-43B3-948B-1728B52AA6E4}">
                <adec:decorative xmlns:adec="http://schemas.microsoft.com/office/drawing/2017/decorative" val="1"/>
              </a:ext>
            </a:extLst>
          </p:cNvPr>
          <p:cNvCxnSpPr>
            <a:cxnSpLocks/>
          </p:cNvCxnSpPr>
          <p:nvPr/>
        </p:nvCxnSpPr>
        <p:spPr>
          <a:xfrm>
            <a:off x="3959976" y="1476497"/>
            <a:ext cx="212186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9" name="Straight Connector 138">
            <a:extLst>
              <a:ext uri="{FF2B5EF4-FFF2-40B4-BE49-F238E27FC236}">
                <a16:creationId xmlns:a16="http://schemas.microsoft.com/office/drawing/2014/main" id="{8EFB2FD9-6331-499F-8CE5-26777C9FFA67}"/>
              </a:ext>
              <a:ext uri="{C183D7F6-B498-43B3-948B-1728B52AA6E4}">
                <adec:decorative xmlns:adec="http://schemas.microsoft.com/office/drawing/2017/decorative" val="1"/>
              </a:ext>
            </a:extLst>
          </p:cNvPr>
          <p:cNvCxnSpPr>
            <a:cxnSpLocks/>
          </p:cNvCxnSpPr>
          <p:nvPr/>
        </p:nvCxnSpPr>
        <p:spPr>
          <a:xfrm flipV="1">
            <a:off x="6649138" y="1458402"/>
            <a:ext cx="2241197" cy="12633"/>
          </a:xfrm>
          <a:prstGeom prst="line">
            <a:avLst/>
          </a:prstGeom>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4D9AAE02-3962-AF61-3C96-C4E5AAD3DCFB}"/>
              </a:ext>
              <a:ext uri="{C183D7F6-B498-43B3-948B-1728B52AA6E4}">
                <adec:decorative xmlns:adec="http://schemas.microsoft.com/office/drawing/2017/decorative" val="1"/>
              </a:ext>
            </a:extLst>
          </p:cNvPr>
          <p:cNvSpPr/>
          <p:nvPr/>
        </p:nvSpPr>
        <p:spPr>
          <a:xfrm>
            <a:off x="16002" y="16181"/>
            <a:ext cx="1147108" cy="70069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Connector 58">
            <a:extLst>
              <a:ext uri="{FF2B5EF4-FFF2-40B4-BE49-F238E27FC236}">
                <a16:creationId xmlns:a16="http://schemas.microsoft.com/office/drawing/2014/main" id="{925685A6-B297-B6F9-C7C1-6EE00E75C1DA}"/>
              </a:ext>
              <a:ext uri="{C183D7F6-B498-43B3-948B-1728B52AA6E4}">
                <adec:decorative xmlns:adec="http://schemas.microsoft.com/office/drawing/2017/decorative" val="1"/>
              </a:ext>
            </a:extLst>
          </p:cNvPr>
          <p:cNvCxnSpPr>
            <a:cxnSpLocks/>
          </p:cNvCxnSpPr>
          <p:nvPr/>
        </p:nvCxnSpPr>
        <p:spPr>
          <a:xfrm flipV="1">
            <a:off x="4261905" y="4094710"/>
            <a:ext cx="4724915" cy="33249"/>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200A2E9F-0C41-3EA6-7983-3C4719B4AA98}"/>
              </a:ext>
              <a:ext uri="{C183D7F6-B498-43B3-948B-1728B52AA6E4}">
                <adec:decorative xmlns:adec="http://schemas.microsoft.com/office/drawing/2017/decorative" val="1"/>
              </a:ext>
            </a:extLst>
          </p:cNvPr>
          <p:cNvCxnSpPr/>
          <p:nvPr/>
        </p:nvCxnSpPr>
        <p:spPr>
          <a:xfrm>
            <a:off x="0" y="6171542"/>
            <a:ext cx="912799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D732C2D3-FD05-F86B-77E5-8227D1333425}"/>
              </a:ext>
              <a:ext uri="{C183D7F6-B498-43B3-948B-1728B52AA6E4}">
                <adec:decorative xmlns:adec="http://schemas.microsoft.com/office/drawing/2017/decorative" val="1"/>
              </a:ext>
            </a:extLst>
          </p:cNvPr>
          <p:cNvCxnSpPr>
            <a:cxnSpLocks/>
          </p:cNvCxnSpPr>
          <p:nvPr/>
        </p:nvCxnSpPr>
        <p:spPr>
          <a:xfrm flipV="1">
            <a:off x="149005" y="4105824"/>
            <a:ext cx="3261501" cy="857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3274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 name="Rectangle 49">
            <a:extLst>
              <a:ext uri="{FF2B5EF4-FFF2-40B4-BE49-F238E27FC236}">
                <a16:creationId xmlns:a16="http://schemas.microsoft.com/office/drawing/2014/main" id="{F5095B27-D920-7072-DB56-BD4AD513298F}"/>
              </a:ext>
              <a:ext uri="{C183D7F6-B498-43B3-948B-1728B52AA6E4}">
                <adec:decorative xmlns:adec="http://schemas.microsoft.com/office/drawing/2017/decorative" val="1"/>
              </a:ext>
            </a:extLst>
          </p:cNvPr>
          <p:cNvSpPr/>
          <p:nvPr/>
        </p:nvSpPr>
        <p:spPr>
          <a:xfrm>
            <a:off x="4571999" y="3442431"/>
            <a:ext cx="4572001" cy="2761866"/>
          </a:xfrm>
          <a:prstGeom prst="rect">
            <a:avLst/>
          </a:prstGeom>
          <a:solidFill>
            <a:srgbClr val="EDF0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9AA527D9-3DFC-5B01-C47B-0BBA19867FAF}"/>
              </a:ext>
              <a:ext uri="{C183D7F6-B498-43B3-948B-1728B52AA6E4}">
                <adec:decorative xmlns:adec="http://schemas.microsoft.com/office/drawing/2017/decorative" val="1"/>
              </a:ext>
            </a:extLst>
          </p:cNvPr>
          <p:cNvSpPr/>
          <p:nvPr/>
        </p:nvSpPr>
        <p:spPr>
          <a:xfrm>
            <a:off x="-44588" y="3442430"/>
            <a:ext cx="4616587" cy="2761866"/>
          </a:xfrm>
          <a:prstGeom prst="rect">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21BCE2C-21F7-7C8E-EE80-524C82AD8525}"/>
              </a:ext>
              <a:ext uri="{C183D7F6-B498-43B3-948B-1728B52AA6E4}">
                <adec:decorative xmlns:adec="http://schemas.microsoft.com/office/drawing/2017/decorative" val="1"/>
              </a:ext>
            </a:extLst>
          </p:cNvPr>
          <p:cNvSpPr/>
          <p:nvPr/>
        </p:nvSpPr>
        <p:spPr>
          <a:xfrm>
            <a:off x="4231037" y="1145783"/>
            <a:ext cx="4912963" cy="2299462"/>
          </a:xfrm>
          <a:prstGeom prst="rect">
            <a:avLst/>
          </a:prstGeom>
          <a:solidFill>
            <a:srgbClr val="7CD40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3BA69082-59E2-5DD6-0E17-9CCFB1AA8F16}"/>
              </a:ext>
              <a:ext uri="{C183D7F6-B498-43B3-948B-1728B52AA6E4}">
                <adec:decorative xmlns:adec="http://schemas.microsoft.com/office/drawing/2017/decorative" val="1"/>
              </a:ext>
            </a:extLst>
          </p:cNvPr>
          <p:cNvSpPr/>
          <p:nvPr/>
        </p:nvSpPr>
        <p:spPr>
          <a:xfrm>
            <a:off x="-44589" y="1145783"/>
            <a:ext cx="4616589" cy="2309494"/>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C2BFAE1-45D3-4B3B-81D2-0BF25FA84FB8}"/>
              </a:ext>
              <a:ext uri="{C183D7F6-B498-43B3-948B-1728B52AA6E4}">
                <adec:decorative xmlns:adec="http://schemas.microsoft.com/office/drawing/2017/decorative" val="0"/>
              </a:ext>
            </a:extLst>
          </p:cNvPr>
          <p:cNvSpPr>
            <a:spLocks noGrp="1"/>
          </p:cNvSpPr>
          <p:nvPr>
            <p:ph type="title"/>
          </p:nvPr>
        </p:nvSpPr>
        <p:spPr>
          <a:xfrm>
            <a:off x="634142" y="172302"/>
            <a:ext cx="7875713" cy="698379"/>
          </a:xfrm>
        </p:spPr>
        <p:txBody>
          <a:bodyPr>
            <a:noAutofit/>
          </a:bodyPr>
          <a:lstStyle/>
          <a:p>
            <a:pPr algn="ctr" rtl="0" eaLnBrk="1" latinLnBrk="0" hangingPunct="1"/>
            <a:r>
              <a:rPr lang="en-US" sz="2800" b="1" kern="1200" dirty="0">
                <a:solidFill>
                  <a:schemeClr val="tx1"/>
                </a:solidFill>
                <a:effectLst/>
              </a:rPr>
              <a:t>Needs of DeafBlind Older Adults Survey</a:t>
            </a:r>
            <a:endParaRPr lang="en-US" sz="2800" dirty="0">
              <a:effectLst/>
            </a:endParaRPr>
          </a:p>
          <a:p>
            <a:pPr algn="ctr" rtl="0" eaLnBrk="1" latinLnBrk="0" hangingPunct="1"/>
            <a:r>
              <a:rPr lang="en-US" sz="2800" b="1" kern="1200" dirty="0">
                <a:solidFill>
                  <a:schemeClr val="tx1"/>
                </a:solidFill>
                <a:effectLst/>
              </a:rPr>
              <a:t>Key Findings</a:t>
            </a:r>
            <a:endParaRPr lang="en-US" sz="2800" dirty="0">
              <a:effectLst/>
            </a:endParaRPr>
          </a:p>
          <a:p>
            <a:pPr algn="ctr">
              <a:lnSpc>
                <a:spcPct val="100000"/>
              </a:lnSpc>
            </a:pPr>
            <a:br>
              <a:rPr lang="en-US" sz="3200" dirty="0"/>
            </a:br>
            <a:br>
              <a:rPr lang="en-US" dirty="0"/>
            </a:br>
            <a:endParaRPr lang="en-US" dirty="0"/>
          </a:p>
        </p:txBody>
      </p:sp>
      <p:sp>
        <p:nvSpPr>
          <p:cNvPr id="33" name="TextBox 32">
            <a:extLst>
              <a:ext uri="{FF2B5EF4-FFF2-40B4-BE49-F238E27FC236}">
                <a16:creationId xmlns:a16="http://schemas.microsoft.com/office/drawing/2014/main" id="{FEAB4837-8E89-4029-8EC3-126B89938492}"/>
              </a:ext>
            </a:extLst>
          </p:cNvPr>
          <p:cNvSpPr txBox="1"/>
          <p:nvPr/>
        </p:nvSpPr>
        <p:spPr>
          <a:xfrm>
            <a:off x="267927" y="1288331"/>
            <a:ext cx="3453253" cy="307777"/>
          </a:xfrm>
          <a:prstGeom prst="rect">
            <a:avLst/>
          </a:prstGeom>
          <a:noFill/>
        </p:spPr>
        <p:txBody>
          <a:bodyPr wrap="none" lIns="0" rtlCol="0">
            <a:spAutoFit/>
          </a:bodyPr>
          <a:lstStyle/>
          <a:p>
            <a:r>
              <a:rPr lang="en-US" sz="1400" b="1" dirty="0">
                <a:latin typeface="Arial Black" panose="020B0A04020102020204" pitchFamily="34" charset="0"/>
              </a:rPr>
              <a:t>Key Findings – Key Areas of Need </a:t>
            </a:r>
          </a:p>
        </p:txBody>
      </p:sp>
      <p:sp>
        <p:nvSpPr>
          <p:cNvPr id="4" name="TextBox 3">
            <a:extLst>
              <a:ext uri="{FF2B5EF4-FFF2-40B4-BE49-F238E27FC236}">
                <a16:creationId xmlns:a16="http://schemas.microsoft.com/office/drawing/2014/main" id="{5D33A47E-69F7-2C78-F46D-C76F807F93A7}"/>
              </a:ext>
            </a:extLst>
          </p:cNvPr>
          <p:cNvSpPr txBox="1"/>
          <p:nvPr/>
        </p:nvSpPr>
        <p:spPr>
          <a:xfrm>
            <a:off x="226697" y="1444652"/>
            <a:ext cx="3494483" cy="1755737"/>
          </a:xfrm>
          <a:prstGeom prst="rect">
            <a:avLst/>
          </a:prstGeom>
          <a:noFill/>
        </p:spPr>
        <p:txBody>
          <a:bodyPr wrap="square" rtlCol="0">
            <a:spAutoFit/>
          </a:bodyPr>
          <a:lstStyle/>
          <a:p>
            <a:endParaRPr lang="en-US" sz="1300" i="1" dirty="0">
              <a:latin typeface="Arial" panose="020B0604020202020204" pitchFamily="34" charset="0"/>
              <a:cs typeface="Arial" panose="020B0604020202020204" pitchFamily="34" charset="0"/>
            </a:endParaRPr>
          </a:p>
          <a:p>
            <a:pPr marL="58738" indent="-58738">
              <a:lnSpc>
                <a:spcPct val="150000"/>
              </a:lnSpc>
              <a:buFont typeface="+mj-lt"/>
              <a:buAutoNum type="arabicPeriod"/>
            </a:pPr>
            <a:r>
              <a:rPr lang="en-US" sz="1300" b="1" dirty="0">
                <a:latin typeface="Arial" panose="020B0604020202020204" pitchFamily="34" charset="0"/>
                <a:cs typeface="Arial" panose="020B0604020202020204" pitchFamily="34" charset="0"/>
              </a:rPr>
              <a:t> Support with Everyday Tasks </a:t>
            </a:r>
          </a:p>
          <a:p>
            <a:pPr marL="58738" indent="-58738">
              <a:lnSpc>
                <a:spcPct val="150000"/>
              </a:lnSpc>
              <a:buFont typeface="+mj-lt"/>
              <a:buAutoNum type="arabicPeriod"/>
            </a:pPr>
            <a:r>
              <a:rPr lang="en-US" sz="1300" b="1" dirty="0">
                <a:latin typeface="Arial" panose="020B0604020202020204" pitchFamily="34" charset="0"/>
                <a:cs typeface="Arial" panose="020B0604020202020204" pitchFamily="34" charset="0"/>
              </a:rPr>
              <a:t> Reliable Transportation </a:t>
            </a:r>
          </a:p>
          <a:p>
            <a:pPr marL="58738" indent="-58738">
              <a:lnSpc>
                <a:spcPct val="150000"/>
              </a:lnSpc>
              <a:buFont typeface="+mj-lt"/>
              <a:buAutoNum type="arabicPeriod"/>
            </a:pPr>
            <a:r>
              <a:rPr lang="en-US" sz="1300" b="1" dirty="0">
                <a:latin typeface="Arial" panose="020B0604020202020204" pitchFamily="34" charset="0"/>
                <a:cs typeface="Arial" panose="020B0604020202020204" pitchFamily="34" charset="0"/>
              </a:rPr>
              <a:t> Support with Isolation and Well-Being</a:t>
            </a:r>
          </a:p>
          <a:p>
            <a:pPr marL="58738" indent="-58738">
              <a:lnSpc>
                <a:spcPct val="150000"/>
              </a:lnSpc>
              <a:buFont typeface="+mj-lt"/>
              <a:buAutoNum type="arabicPeriod"/>
            </a:pPr>
            <a:r>
              <a:rPr lang="en-US" sz="1300" b="1" dirty="0">
                <a:latin typeface="Arial" panose="020B0604020202020204" pitchFamily="34" charset="0"/>
                <a:cs typeface="Arial" panose="020B0604020202020204" pitchFamily="34" charset="0"/>
              </a:rPr>
              <a:t> Improved Communication Access</a:t>
            </a:r>
          </a:p>
          <a:p>
            <a:pPr marL="58738" indent="-58738">
              <a:lnSpc>
                <a:spcPct val="150000"/>
              </a:lnSpc>
              <a:buFont typeface="+mj-lt"/>
              <a:buAutoNum type="arabicPeriod"/>
            </a:pPr>
            <a:r>
              <a:rPr lang="en-US" sz="1300" b="1" dirty="0">
                <a:latin typeface="Arial" panose="020B0604020202020204" pitchFamily="34" charset="0"/>
                <a:cs typeface="Arial" panose="020B0604020202020204" pitchFamily="34" charset="0"/>
              </a:rPr>
              <a:t> Training for Professionals </a:t>
            </a:r>
          </a:p>
        </p:txBody>
      </p:sp>
      <p:sp>
        <p:nvSpPr>
          <p:cNvPr id="73" name="TextBox 72">
            <a:extLst>
              <a:ext uri="{FF2B5EF4-FFF2-40B4-BE49-F238E27FC236}">
                <a16:creationId xmlns:a16="http://schemas.microsoft.com/office/drawing/2014/main" id="{2CC2A292-352E-4E12-975D-F8F2FFF463CD}"/>
              </a:ext>
            </a:extLst>
          </p:cNvPr>
          <p:cNvSpPr txBox="1"/>
          <p:nvPr/>
        </p:nvSpPr>
        <p:spPr>
          <a:xfrm>
            <a:off x="4730569" y="1288331"/>
            <a:ext cx="1910138" cy="307777"/>
          </a:xfrm>
          <a:prstGeom prst="rect">
            <a:avLst/>
          </a:prstGeom>
          <a:noFill/>
        </p:spPr>
        <p:txBody>
          <a:bodyPr wrap="none" lIns="0" rtlCol="0">
            <a:spAutoFit/>
          </a:bodyPr>
          <a:lstStyle/>
          <a:p>
            <a:r>
              <a:rPr lang="en-US" sz="1400" b="1" dirty="0">
                <a:latin typeface="Arial Black" panose="020B0A04020102020204" pitchFamily="34" charset="0"/>
              </a:rPr>
              <a:t>Significant Quotes</a:t>
            </a:r>
          </a:p>
        </p:txBody>
      </p:sp>
      <p:sp>
        <p:nvSpPr>
          <p:cNvPr id="17" name="TextBox 16">
            <a:extLst>
              <a:ext uri="{FF2B5EF4-FFF2-40B4-BE49-F238E27FC236}">
                <a16:creationId xmlns:a16="http://schemas.microsoft.com/office/drawing/2014/main" id="{C8EAD4B7-B7D0-378F-9795-17C6EE29D034}"/>
              </a:ext>
            </a:extLst>
          </p:cNvPr>
          <p:cNvSpPr txBox="1"/>
          <p:nvPr/>
        </p:nvSpPr>
        <p:spPr>
          <a:xfrm>
            <a:off x="4616587" y="1626548"/>
            <a:ext cx="4570972" cy="1815882"/>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a:t>
            </a:r>
            <a:r>
              <a:rPr lang="en-US" sz="1400" b="1" dirty="0">
                <a:latin typeface="Arial" panose="020B0604020202020204" pitchFamily="34" charset="0"/>
                <a:cs typeface="Arial" panose="020B0604020202020204" pitchFamily="34" charset="0"/>
              </a:rPr>
              <a:t>I am totally isolated from participating with the deaf or the deaf/blind because of the distance  and my inability to use public transport.”</a:t>
            </a:r>
          </a:p>
          <a:p>
            <a:endParaRPr lang="en-US" sz="1400" b="1" dirty="0">
              <a:latin typeface="Arial" panose="020B0604020202020204" pitchFamily="34" charset="0"/>
              <a:cs typeface="Arial" panose="020B0604020202020204" pitchFamily="34" charset="0"/>
            </a:endParaRPr>
          </a:p>
          <a:p>
            <a:r>
              <a:rPr lang="en-US" sz="1400" b="1" dirty="0">
                <a:latin typeface="Arial" panose="020B0604020202020204" pitchFamily="34" charset="0"/>
                <a:cs typeface="Arial" panose="020B0604020202020204" pitchFamily="34" charset="0"/>
              </a:rPr>
              <a:t>“With no family to help, I wish there was support for those of us DB who are alone. Can be hard to find trusted help. Also wish there was timely support when the unexpected happens. Can be scary.”</a:t>
            </a:r>
          </a:p>
        </p:txBody>
      </p:sp>
      <p:sp>
        <p:nvSpPr>
          <p:cNvPr id="88" name="TextBox 87">
            <a:extLst>
              <a:ext uri="{FF2B5EF4-FFF2-40B4-BE49-F238E27FC236}">
                <a16:creationId xmlns:a16="http://schemas.microsoft.com/office/drawing/2014/main" id="{582318C2-9F29-491D-9CFA-1ECF4D8256F9}"/>
              </a:ext>
            </a:extLst>
          </p:cNvPr>
          <p:cNvSpPr txBox="1"/>
          <p:nvPr/>
        </p:nvSpPr>
        <p:spPr>
          <a:xfrm>
            <a:off x="209969" y="3505917"/>
            <a:ext cx="1973104" cy="307777"/>
          </a:xfrm>
          <a:prstGeom prst="rect">
            <a:avLst/>
          </a:prstGeom>
          <a:noFill/>
        </p:spPr>
        <p:txBody>
          <a:bodyPr wrap="none" lIns="0" rtlCol="0">
            <a:spAutoFit/>
          </a:bodyPr>
          <a:lstStyle/>
          <a:p>
            <a:r>
              <a:rPr lang="en-US" sz="1400" b="1" dirty="0">
                <a:latin typeface="Arial Black" panose="020B0A04020102020204" pitchFamily="34" charset="0"/>
              </a:rPr>
              <a:t>Recommendations </a:t>
            </a:r>
          </a:p>
        </p:txBody>
      </p:sp>
      <p:sp>
        <p:nvSpPr>
          <p:cNvPr id="24" name="TextBox 23">
            <a:extLst>
              <a:ext uri="{FF2B5EF4-FFF2-40B4-BE49-F238E27FC236}">
                <a16:creationId xmlns:a16="http://schemas.microsoft.com/office/drawing/2014/main" id="{1E904C7F-BD3F-1528-A057-7D735E84A34F}"/>
              </a:ext>
            </a:extLst>
          </p:cNvPr>
          <p:cNvSpPr txBox="1"/>
          <p:nvPr/>
        </p:nvSpPr>
        <p:spPr>
          <a:xfrm>
            <a:off x="197381" y="3837966"/>
            <a:ext cx="4419206" cy="2846933"/>
          </a:xfrm>
          <a:prstGeom prst="rect">
            <a:avLst/>
          </a:prstGeom>
          <a:noFill/>
        </p:spPr>
        <p:txBody>
          <a:bodyPr wrap="square" rtlCol="0">
            <a:spAutoFit/>
          </a:bodyPr>
          <a:lstStyle/>
          <a:p>
            <a:pPr indent="3175">
              <a:buFont typeface="Arial" panose="020B0604020202020204" pitchFamily="34" charset="0"/>
              <a:buChar char="•"/>
            </a:pPr>
            <a:r>
              <a:rPr lang="en-US" sz="1300" b="1" dirty="0">
                <a:latin typeface="Arial" panose="020B0604020202020204" pitchFamily="34" charset="0"/>
                <a:cs typeface="Arial" panose="020B0604020202020204" pitchFamily="34" charset="0"/>
              </a:rPr>
              <a:t> Promote Support Service Provider (SSP) / Co-Navigator (C/N) Programs.</a:t>
            </a:r>
          </a:p>
          <a:p>
            <a:r>
              <a:rPr lang="en-US" sz="1300" b="1" dirty="0">
                <a:latin typeface="Arial" panose="020B0604020202020204" pitchFamily="34" charset="0"/>
                <a:cs typeface="Arial" panose="020B0604020202020204" pitchFamily="34" charset="0"/>
              </a:rPr>
              <a:t> </a:t>
            </a:r>
          </a:p>
          <a:p>
            <a:pPr marL="58738" indent="-58738">
              <a:buFont typeface="Arial" panose="020B0604020202020204" pitchFamily="34" charset="0"/>
              <a:buChar char="•"/>
            </a:pPr>
            <a:r>
              <a:rPr lang="en-US" sz="1300" b="1" dirty="0">
                <a:latin typeface="Arial" panose="020B0604020202020204" pitchFamily="34" charset="0"/>
                <a:cs typeface="Arial" panose="020B0604020202020204" pitchFamily="34" charset="0"/>
              </a:rPr>
              <a:t>Advocate for better public transportation systems.</a:t>
            </a:r>
          </a:p>
          <a:p>
            <a:pPr marL="58738" indent="-58738"/>
            <a:endParaRPr lang="en-US" sz="1300" b="1" dirty="0">
              <a:latin typeface="Arial" panose="020B0604020202020204" pitchFamily="34" charset="0"/>
              <a:cs typeface="Arial" panose="020B0604020202020204" pitchFamily="34" charset="0"/>
            </a:endParaRPr>
          </a:p>
          <a:p>
            <a:pPr marL="58738" indent="-58738">
              <a:buFont typeface="Arial" panose="020B0604020202020204" pitchFamily="34" charset="0"/>
              <a:buChar char="•"/>
            </a:pPr>
            <a:r>
              <a:rPr lang="en-US" sz="1300" b="1" dirty="0">
                <a:latin typeface="Arial" panose="020B0604020202020204" pitchFamily="34" charset="0"/>
                <a:cs typeface="Arial" panose="020B0604020202020204" pitchFamily="34" charset="0"/>
              </a:rPr>
              <a:t>Provide accessible opportunities for socialization.</a:t>
            </a:r>
          </a:p>
          <a:p>
            <a:pPr marL="58738" indent="-58738"/>
            <a:endParaRPr lang="en-US" sz="1300" b="1" dirty="0">
              <a:latin typeface="Arial" panose="020B0604020202020204" pitchFamily="34" charset="0"/>
              <a:cs typeface="Arial" panose="020B0604020202020204" pitchFamily="34" charset="0"/>
            </a:endParaRPr>
          </a:p>
          <a:p>
            <a:pPr marL="58738" indent="-58738">
              <a:buFont typeface="Arial" panose="020B0604020202020204" pitchFamily="34" charset="0"/>
              <a:buChar char="•"/>
            </a:pPr>
            <a:r>
              <a:rPr lang="en-US" sz="1300" b="1" dirty="0">
                <a:latin typeface="Arial" panose="020B0604020202020204" pitchFamily="34" charset="0"/>
                <a:cs typeface="Arial" panose="020B0604020202020204" pitchFamily="34" charset="0"/>
              </a:rPr>
              <a:t>Improve communication access across settings.</a:t>
            </a:r>
          </a:p>
          <a:p>
            <a:pPr marL="58738" indent="-58738"/>
            <a:endParaRPr lang="en-US" sz="1300" b="1" dirty="0">
              <a:latin typeface="Arial" panose="020B0604020202020204" pitchFamily="34" charset="0"/>
              <a:cs typeface="Arial" panose="020B0604020202020204" pitchFamily="34" charset="0"/>
            </a:endParaRPr>
          </a:p>
          <a:p>
            <a:pPr marL="58738" indent="-58738">
              <a:buFont typeface="Arial" panose="020B0604020202020204" pitchFamily="34" charset="0"/>
              <a:buChar char="•"/>
            </a:pPr>
            <a:r>
              <a:rPr lang="en-US" sz="1300" b="1" dirty="0">
                <a:latin typeface="Arial" panose="020B0604020202020204" pitchFamily="34" charset="0"/>
                <a:cs typeface="Arial" panose="020B0604020202020204" pitchFamily="34" charset="0"/>
              </a:rPr>
              <a:t>Train support staff and medical professionals on how to work with people who are DeafBlind.  </a:t>
            </a:r>
          </a:p>
          <a:p>
            <a:endParaRPr lang="en-US" dirty="0"/>
          </a:p>
          <a:p>
            <a:endParaRPr lang="en-US" dirty="0"/>
          </a:p>
        </p:txBody>
      </p:sp>
      <p:sp>
        <p:nvSpPr>
          <p:cNvPr id="38" name="TextBox 37">
            <a:extLst>
              <a:ext uri="{FF2B5EF4-FFF2-40B4-BE49-F238E27FC236}">
                <a16:creationId xmlns:a16="http://schemas.microsoft.com/office/drawing/2014/main" id="{E5BE8275-9CA6-D002-1477-81D079581127}"/>
              </a:ext>
            </a:extLst>
          </p:cNvPr>
          <p:cNvSpPr txBox="1"/>
          <p:nvPr/>
        </p:nvSpPr>
        <p:spPr>
          <a:xfrm>
            <a:off x="4730569" y="3556773"/>
            <a:ext cx="2917658" cy="307777"/>
          </a:xfrm>
          <a:prstGeom prst="rect">
            <a:avLst/>
          </a:prstGeom>
          <a:noFill/>
        </p:spPr>
        <p:txBody>
          <a:bodyPr wrap="none" lIns="0" rtlCol="0">
            <a:spAutoFit/>
          </a:bodyPr>
          <a:lstStyle/>
          <a:p>
            <a:r>
              <a:rPr lang="en-US" sz="1400" b="1" dirty="0">
                <a:latin typeface="Arial Black" panose="020B0A04020102020204" pitchFamily="34" charset="0"/>
              </a:rPr>
              <a:t>How can we work together? </a:t>
            </a:r>
          </a:p>
        </p:txBody>
      </p:sp>
      <p:sp>
        <p:nvSpPr>
          <p:cNvPr id="51" name="TextBox 50">
            <a:extLst>
              <a:ext uri="{FF2B5EF4-FFF2-40B4-BE49-F238E27FC236}">
                <a16:creationId xmlns:a16="http://schemas.microsoft.com/office/drawing/2014/main" id="{53057DA8-06DB-53D8-8595-9429FC193BE8}"/>
              </a:ext>
            </a:extLst>
          </p:cNvPr>
          <p:cNvSpPr txBox="1"/>
          <p:nvPr/>
        </p:nvSpPr>
        <p:spPr>
          <a:xfrm>
            <a:off x="4650215" y="3861484"/>
            <a:ext cx="4493785" cy="2569934"/>
          </a:xfrm>
          <a:prstGeom prst="rect">
            <a:avLst/>
          </a:prstGeom>
          <a:noFill/>
        </p:spPr>
        <p:txBody>
          <a:bodyPr wrap="square" rtlCol="0">
            <a:spAutoFit/>
          </a:bodyPr>
          <a:lstStyle/>
          <a:p>
            <a:r>
              <a:rPr lang="en-US" sz="1300" b="1" dirty="0">
                <a:latin typeface="Arial" panose="020B0604020202020204" pitchFamily="34" charset="0"/>
                <a:cs typeface="Arial" panose="020B0604020202020204" pitchFamily="34" charset="0"/>
              </a:rPr>
              <a:t>The Helen Keller National Center can partner with local, state, and national organizations who serve individuals with combined vision and hearing loss over the age of 55.</a:t>
            </a:r>
          </a:p>
          <a:p>
            <a:endParaRPr lang="en-US" sz="1300" b="1" dirty="0">
              <a:latin typeface="Arial" panose="020B0604020202020204" pitchFamily="34" charset="0"/>
              <a:cs typeface="Arial" panose="020B0604020202020204" pitchFamily="34" charset="0"/>
            </a:endParaRPr>
          </a:p>
          <a:p>
            <a:r>
              <a:rPr lang="en-US" sz="1300" b="1" dirty="0">
                <a:latin typeface="Arial" panose="020B0604020202020204" pitchFamily="34" charset="0"/>
                <a:cs typeface="Arial" panose="020B0604020202020204" pitchFamily="34" charset="0"/>
              </a:rPr>
              <a:t>This can include nursing homes, vocational rehabilitation agencies, senior centers, etc.</a:t>
            </a:r>
          </a:p>
          <a:p>
            <a:endParaRPr lang="en-US" sz="1300" b="1" dirty="0">
              <a:latin typeface="Arial" panose="020B0604020202020204" pitchFamily="34" charset="0"/>
              <a:cs typeface="Arial" panose="020B0604020202020204" pitchFamily="34" charset="0"/>
            </a:endParaRPr>
          </a:p>
          <a:p>
            <a:r>
              <a:rPr lang="en-US" sz="1300" b="1" dirty="0">
                <a:latin typeface="Arial" panose="020B0604020202020204" pitchFamily="34" charset="0"/>
                <a:cs typeface="Arial" panose="020B0604020202020204" pitchFamily="34" charset="0"/>
              </a:rPr>
              <a:t>HKNC can also provide staff trainings, online modules, and workshops on </a:t>
            </a:r>
            <a:r>
              <a:rPr lang="en-US" sz="1300" b="1" dirty="0" err="1">
                <a:latin typeface="Arial" panose="020B0604020202020204" pitchFamily="34" charset="0"/>
                <a:cs typeface="Arial" panose="020B0604020202020204" pitchFamily="34" charset="0"/>
              </a:rPr>
              <a:t>DeafBlindness</a:t>
            </a:r>
            <a:r>
              <a:rPr lang="en-US" sz="1300" b="1" dirty="0">
                <a:latin typeface="Arial" panose="020B0604020202020204" pitchFamily="34" charset="0"/>
                <a:cs typeface="Arial" panose="020B0604020202020204" pitchFamily="34" charset="0"/>
              </a:rPr>
              <a:t>, mobility, technology, communication, and more.</a:t>
            </a:r>
          </a:p>
          <a:p>
            <a:r>
              <a:rPr lang="en-US" dirty="0"/>
              <a:t>  </a:t>
            </a:r>
          </a:p>
        </p:txBody>
      </p:sp>
      <p:sp>
        <p:nvSpPr>
          <p:cNvPr id="22" name="Rectangle 21">
            <a:extLst>
              <a:ext uri="{FF2B5EF4-FFF2-40B4-BE49-F238E27FC236}">
                <a16:creationId xmlns:a16="http://schemas.microsoft.com/office/drawing/2014/main" id="{C4CD4EB1-E9D2-B788-4A64-2CBDE1C64B1B}"/>
              </a:ext>
              <a:ext uri="{C183D7F6-B498-43B3-948B-1728B52AA6E4}">
                <adec:decorative xmlns:adec="http://schemas.microsoft.com/office/drawing/2017/decorative" val="1"/>
              </a:ext>
            </a:extLst>
          </p:cNvPr>
          <p:cNvSpPr/>
          <p:nvPr/>
        </p:nvSpPr>
        <p:spPr>
          <a:xfrm>
            <a:off x="2051442" y="6336240"/>
            <a:ext cx="5240798" cy="43339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3" name="Picture 52" descr="QR code to the IRPD website linked to current research on rehabilitation services">
            <a:extLst>
              <a:ext uri="{FF2B5EF4-FFF2-40B4-BE49-F238E27FC236}">
                <a16:creationId xmlns:a16="http://schemas.microsoft.com/office/drawing/2014/main" id="{724AB912-4EA8-2EF4-0D59-A44D99BA96B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6976" t="7570" r="5518" b="3602"/>
          <a:stretch/>
        </p:blipFill>
        <p:spPr>
          <a:xfrm>
            <a:off x="324815" y="6249537"/>
            <a:ext cx="575344" cy="586164"/>
          </a:xfrm>
          <a:prstGeom prst="rect">
            <a:avLst/>
          </a:prstGeom>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pic>
      <p:sp>
        <p:nvSpPr>
          <p:cNvPr id="52" name="TextBox 51">
            <a:extLst>
              <a:ext uri="{FF2B5EF4-FFF2-40B4-BE49-F238E27FC236}">
                <a16:creationId xmlns:a16="http://schemas.microsoft.com/office/drawing/2014/main" id="{B589822D-1979-47F5-4F08-D071766E0192}"/>
              </a:ext>
            </a:extLst>
          </p:cNvPr>
          <p:cNvSpPr txBox="1"/>
          <p:nvPr/>
        </p:nvSpPr>
        <p:spPr>
          <a:xfrm>
            <a:off x="1252575" y="6327175"/>
            <a:ext cx="1570648" cy="430887"/>
          </a:xfrm>
          <a:prstGeom prst="rect">
            <a:avLst/>
          </a:prstGeom>
          <a:noFill/>
        </p:spPr>
        <p:txBody>
          <a:bodyPr wrap="square" rtlCol="0">
            <a:spAutoFit/>
          </a:bodyPr>
          <a:lstStyle/>
          <a:p>
            <a:r>
              <a:rPr lang="en-US" sz="1100" b="1" dirty="0">
                <a:solidFill>
                  <a:schemeClr val="accent1">
                    <a:lumMod val="50000"/>
                  </a:schemeClr>
                </a:solidFill>
                <a:latin typeface="Arial" panose="020B0604020202020204" pitchFamily="34" charset="0"/>
                <a:cs typeface="Arial" panose="020B0604020202020204" pitchFamily="34" charset="0"/>
              </a:rPr>
              <a:t>Scan QR to learn more </a:t>
            </a:r>
            <a:r>
              <a:rPr lang="en-US" sz="1100" b="1" dirty="0">
                <a:solidFill>
                  <a:schemeClr val="accent1">
                    <a:lumMod val="50000"/>
                  </a:schemeClr>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helenkeller.org </a:t>
            </a:r>
            <a:endParaRPr lang="en-US" sz="1100" b="1" dirty="0">
              <a:solidFill>
                <a:schemeClr val="accent1">
                  <a:lumMod val="50000"/>
                </a:schemeClr>
              </a:solidFill>
              <a:latin typeface="Arial" panose="020B0604020202020204" pitchFamily="34" charset="0"/>
              <a:cs typeface="Arial" panose="020B0604020202020204" pitchFamily="34" charset="0"/>
            </a:endParaRPr>
          </a:p>
        </p:txBody>
      </p:sp>
      <p:pic>
        <p:nvPicPr>
          <p:cNvPr id="34" name="Picture 33" descr="HKNC logo">
            <a:extLst>
              <a:ext uri="{FF2B5EF4-FFF2-40B4-BE49-F238E27FC236}">
                <a16:creationId xmlns:a16="http://schemas.microsoft.com/office/drawing/2014/main" id="{D5B38488-0B7F-75DB-463F-BE7BAABD868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074657" y="6287258"/>
            <a:ext cx="2910018" cy="535743"/>
          </a:xfrm>
          <a:prstGeom prst="rect">
            <a:avLst/>
          </a:prstGeom>
        </p:spPr>
      </p:pic>
      <p:sp>
        <p:nvSpPr>
          <p:cNvPr id="27" name="TextBox 26">
            <a:extLst>
              <a:ext uri="{FF2B5EF4-FFF2-40B4-BE49-F238E27FC236}">
                <a16:creationId xmlns:a16="http://schemas.microsoft.com/office/drawing/2014/main" id="{A0ED6440-DCBE-A137-F87F-5596BC58E151}"/>
              </a:ext>
            </a:extLst>
          </p:cNvPr>
          <p:cNvSpPr txBox="1"/>
          <p:nvPr/>
        </p:nvSpPr>
        <p:spPr>
          <a:xfrm>
            <a:off x="6236109" y="6345122"/>
            <a:ext cx="3070773" cy="461665"/>
          </a:xfrm>
          <a:prstGeom prst="rect">
            <a:avLst/>
          </a:prstGeom>
          <a:noFill/>
        </p:spPr>
        <p:txBody>
          <a:bodyPr wrap="square" rtlCol="0">
            <a:spAutoFit/>
          </a:bodyPr>
          <a:lstStyle/>
          <a:p>
            <a:pPr algn="ctr"/>
            <a:r>
              <a:rPr lang="en-US" sz="1200" b="1" dirty="0">
                <a:solidFill>
                  <a:schemeClr val="accent1">
                    <a:lumMod val="50000"/>
                  </a:schemeClr>
                </a:solidFill>
                <a:latin typeface="Arial" panose="020B0604020202020204" pitchFamily="34" charset="0"/>
                <a:cs typeface="Arial" panose="020B0604020202020204" pitchFamily="34" charset="0"/>
              </a:rPr>
              <a:t>HKNC Older Adult Specialist: </a:t>
            </a:r>
            <a:r>
              <a:rPr lang="en-US" sz="1200" b="1" dirty="0">
                <a:latin typeface="Arial" panose="020B0604020202020204" pitchFamily="34" charset="0"/>
                <a:cs typeface="Arial" panose="020B0604020202020204" pitchFamily="34" charset="0"/>
                <a:hlinkClick r:id="rId6"/>
              </a:rPr>
              <a:t>jalleman@helenkeller.org</a:t>
            </a:r>
            <a:r>
              <a:rPr lang="en-US" sz="1200" b="1" dirty="0">
                <a:latin typeface="Arial" panose="020B0604020202020204" pitchFamily="34" charset="0"/>
                <a:cs typeface="Arial" panose="020B0604020202020204" pitchFamily="34" charset="0"/>
              </a:rPr>
              <a:t> </a:t>
            </a:r>
          </a:p>
        </p:txBody>
      </p:sp>
      <p:sp>
        <p:nvSpPr>
          <p:cNvPr id="3" name="Rectangle 2">
            <a:extLst>
              <a:ext uri="{FF2B5EF4-FFF2-40B4-BE49-F238E27FC236}">
                <a16:creationId xmlns:a16="http://schemas.microsoft.com/office/drawing/2014/main" id="{4D9AAE02-3962-AF61-3C96-C4E5AAD3DCFB}"/>
              </a:ext>
              <a:ext uri="{C183D7F6-B498-43B3-948B-1728B52AA6E4}">
                <adec:decorative xmlns:adec="http://schemas.microsoft.com/office/drawing/2017/decorative" val="1"/>
              </a:ext>
            </a:extLst>
          </p:cNvPr>
          <p:cNvSpPr/>
          <p:nvPr/>
        </p:nvSpPr>
        <p:spPr>
          <a:xfrm>
            <a:off x="16002" y="16181"/>
            <a:ext cx="1147108" cy="700697"/>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6272451"/>
      </p:ext>
    </p:extLst>
  </p:cSld>
  <p:clrMapOvr>
    <a:masterClrMapping/>
  </p:clrMapOvr>
</p:sld>
</file>

<file path=ppt/theme/theme1.xml><?xml version="1.0" encoding="utf-8"?>
<a:theme xmlns:a="http://schemas.openxmlformats.org/drawingml/2006/main" name="Template PresentationGo">
  <a:themeElements>
    <a:clrScheme name="PGO2">
      <a:dk1>
        <a:sysClr val="windowText" lastClr="000000"/>
      </a:dk1>
      <a:lt1>
        <a:sysClr val="window" lastClr="FFFFFF"/>
      </a:lt1>
      <a:dk2>
        <a:srgbClr val="063951"/>
      </a:dk2>
      <a:lt2>
        <a:srgbClr val="D3D3D3"/>
      </a:lt2>
      <a:accent1>
        <a:srgbClr val="3A5C84"/>
      </a:accent1>
      <a:accent2>
        <a:srgbClr val="F7931F"/>
      </a:accent2>
      <a:accent3>
        <a:srgbClr val="4CC1EF"/>
      </a:accent3>
      <a:accent4>
        <a:srgbClr val="FFCC4C"/>
      </a:accent4>
      <a:accent5>
        <a:srgbClr val="C13018"/>
      </a:accent5>
      <a:accent6>
        <a:srgbClr val="A2B969"/>
      </a:accent6>
      <a:hlink>
        <a:srgbClr val="6C2B43"/>
      </a:hlink>
      <a:folHlink>
        <a:srgbClr val="6C2B43"/>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plate PresentationGo Dark">
  <a:themeElements>
    <a:clrScheme name="PGO2">
      <a:dk1>
        <a:sysClr val="windowText" lastClr="000000"/>
      </a:dk1>
      <a:lt1>
        <a:sysClr val="window" lastClr="FFFFFF"/>
      </a:lt1>
      <a:dk2>
        <a:srgbClr val="063951"/>
      </a:dk2>
      <a:lt2>
        <a:srgbClr val="D3D3D3"/>
      </a:lt2>
      <a:accent1>
        <a:srgbClr val="3A5C84"/>
      </a:accent1>
      <a:accent2>
        <a:srgbClr val="F7931F"/>
      </a:accent2>
      <a:accent3>
        <a:srgbClr val="4CC1EF"/>
      </a:accent3>
      <a:accent4>
        <a:srgbClr val="FFCC4C"/>
      </a:accent4>
      <a:accent5>
        <a:srgbClr val="C13018"/>
      </a:accent5>
      <a:accent6>
        <a:srgbClr val="A2B969"/>
      </a:accent6>
      <a:hlink>
        <a:srgbClr val="6C2B43"/>
      </a:hlink>
      <a:folHlink>
        <a:srgbClr val="6C2B43"/>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TEMPLATE-PGO(16_9)</Template>
  <TotalTime>10865</TotalTime>
  <Words>399</Words>
  <Application>Microsoft Office PowerPoint</Application>
  <PresentationFormat>On-screen Show (4:3)</PresentationFormat>
  <Paragraphs>64</Paragraphs>
  <Slides>2</Slides>
  <Notes>2</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vt:i4>
      </vt:variant>
    </vt:vector>
  </HeadingPairs>
  <TitlesOfParts>
    <vt:vector size="11" baseType="lpstr">
      <vt:lpstr>Arial</vt:lpstr>
      <vt:lpstr>Arial Black</vt:lpstr>
      <vt:lpstr>Calibri</vt:lpstr>
      <vt:lpstr>Calibri Light</vt:lpstr>
      <vt:lpstr>Helvetica</vt:lpstr>
      <vt:lpstr>Open Sans</vt:lpstr>
      <vt:lpstr>Template PresentationGo</vt:lpstr>
      <vt:lpstr>Template PresentationGo Dark</vt:lpstr>
      <vt:lpstr>Custom Design</vt:lpstr>
      <vt:lpstr>Needs of DeafBlind Older Adults Survey Demographic Snapshot  </vt:lpstr>
      <vt:lpstr>Needs of DeafBlind Older Adults Survey Key Findings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Demographic Snapshot</dc:title>
  <dc:creator>PresentationGO.com</dc:creator>
  <dc:description>© Copyright PresentationGO.com</dc:description>
  <cp:lastModifiedBy>Tara Brown-Ogilvie</cp:lastModifiedBy>
  <cp:revision>8</cp:revision>
  <cp:lastPrinted>2024-05-23T19:43:53Z</cp:lastPrinted>
  <dcterms:created xsi:type="dcterms:W3CDTF">2014-11-26T05:14:11Z</dcterms:created>
  <dcterms:modified xsi:type="dcterms:W3CDTF">2024-08-15T14:29:09Z</dcterms:modified>
  <cp:category>Charts &amp; Diagrams</cp:category>
</cp:coreProperties>
</file>